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15" r:id="rId1"/>
    <p:sldMasterId id="2147483851" r:id="rId2"/>
    <p:sldMasterId id="2147483855" r:id="rId3"/>
    <p:sldMasterId id="2147483856" r:id="rId4"/>
    <p:sldMasterId id="2147483857" r:id="rId5"/>
  </p:sldMasterIdLst>
  <p:notesMasterIdLst>
    <p:notesMasterId r:id="rId30"/>
  </p:notesMasterIdLst>
  <p:handoutMasterIdLst>
    <p:handoutMasterId r:id="rId31"/>
  </p:handoutMasterIdLst>
  <p:sldIdLst>
    <p:sldId id="770" r:id="rId6"/>
    <p:sldId id="756" r:id="rId7"/>
    <p:sldId id="723" r:id="rId8"/>
    <p:sldId id="731" r:id="rId9"/>
    <p:sldId id="730" r:id="rId10"/>
    <p:sldId id="712" r:id="rId11"/>
    <p:sldId id="773" r:id="rId12"/>
    <p:sldId id="775" r:id="rId13"/>
    <p:sldId id="776" r:id="rId14"/>
    <p:sldId id="777" r:id="rId15"/>
    <p:sldId id="781" r:id="rId16"/>
    <p:sldId id="782" r:id="rId17"/>
    <p:sldId id="783" r:id="rId18"/>
    <p:sldId id="732" r:id="rId19"/>
    <p:sldId id="771" r:id="rId20"/>
    <p:sldId id="738" r:id="rId21"/>
    <p:sldId id="739" r:id="rId22"/>
    <p:sldId id="736" r:id="rId23"/>
    <p:sldId id="735" r:id="rId24"/>
    <p:sldId id="733" r:id="rId25"/>
    <p:sldId id="718" r:id="rId26"/>
    <p:sldId id="757" r:id="rId27"/>
    <p:sldId id="766" r:id="rId28"/>
    <p:sldId id="734" r:id="rId29"/>
  </p:sldIdLst>
  <p:sldSz cx="9144000" cy="6858000" type="screen4x3"/>
  <p:notesSz cx="6807200" cy="9939338"/>
  <p:defaultTextStyle>
    <a:defPPr>
      <a:defRPr lang="ja-JP"/>
    </a:defPPr>
    <a:lvl1pPr algn="l" rtl="0" fontAlgn="base">
      <a:spcBef>
        <a:spcPct val="0"/>
      </a:spcBef>
      <a:spcAft>
        <a:spcPct val="0"/>
      </a:spcAft>
      <a:defRPr kumimoji="1" sz="3200" b="1" kern="1200">
        <a:solidFill>
          <a:schemeClr val="tx1"/>
        </a:solidFill>
        <a:latin typeface="Arial" pitchFamily="34" charset="0"/>
        <a:ea typeface="ＭＳ Ｐゴシック" pitchFamily="50" charset="-128"/>
        <a:cs typeface="+mn-cs"/>
      </a:defRPr>
    </a:lvl1pPr>
    <a:lvl2pPr marL="457200" algn="l" rtl="0" fontAlgn="base">
      <a:spcBef>
        <a:spcPct val="0"/>
      </a:spcBef>
      <a:spcAft>
        <a:spcPct val="0"/>
      </a:spcAft>
      <a:defRPr kumimoji="1" sz="3200" b="1" kern="1200">
        <a:solidFill>
          <a:schemeClr val="tx1"/>
        </a:solidFill>
        <a:latin typeface="Arial" pitchFamily="34" charset="0"/>
        <a:ea typeface="ＭＳ Ｐゴシック" pitchFamily="50" charset="-128"/>
        <a:cs typeface="+mn-cs"/>
      </a:defRPr>
    </a:lvl2pPr>
    <a:lvl3pPr marL="914400" algn="l" rtl="0" fontAlgn="base">
      <a:spcBef>
        <a:spcPct val="0"/>
      </a:spcBef>
      <a:spcAft>
        <a:spcPct val="0"/>
      </a:spcAft>
      <a:defRPr kumimoji="1" sz="3200" b="1" kern="1200">
        <a:solidFill>
          <a:schemeClr val="tx1"/>
        </a:solidFill>
        <a:latin typeface="Arial" pitchFamily="34" charset="0"/>
        <a:ea typeface="ＭＳ Ｐゴシック" pitchFamily="50" charset="-128"/>
        <a:cs typeface="+mn-cs"/>
      </a:defRPr>
    </a:lvl3pPr>
    <a:lvl4pPr marL="1371600" algn="l" rtl="0" fontAlgn="base">
      <a:spcBef>
        <a:spcPct val="0"/>
      </a:spcBef>
      <a:spcAft>
        <a:spcPct val="0"/>
      </a:spcAft>
      <a:defRPr kumimoji="1" sz="3200" b="1" kern="1200">
        <a:solidFill>
          <a:schemeClr val="tx1"/>
        </a:solidFill>
        <a:latin typeface="Arial" pitchFamily="34" charset="0"/>
        <a:ea typeface="ＭＳ Ｐゴシック" pitchFamily="50" charset="-128"/>
        <a:cs typeface="+mn-cs"/>
      </a:defRPr>
    </a:lvl4pPr>
    <a:lvl5pPr marL="1828800" algn="l" rtl="0" fontAlgn="base">
      <a:spcBef>
        <a:spcPct val="0"/>
      </a:spcBef>
      <a:spcAft>
        <a:spcPct val="0"/>
      </a:spcAft>
      <a:defRPr kumimoji="1" sz="3200" b="1" kern="1200">
        <a:solidFill>
          <a:schemeClr val="tx1"/>
        </a:solidFill>
        <a:latin typeface="Arial" pitchFamily="34" charset="0"/>
        <a:ea typeface="ＭＳ Ｐゴシック" pitchFamily="50" charset="-128"/>
        <a:cs typeface="+mn-cs"/>
      </a:defRPr>
    </a:lvl5pPr>
    <a:lvl6pPr marL="2286000" algn="l" defTabSz="914400" rtl="0" eaLnBrk="1" latinLnBrk="0" hangingPunct="1">
      <a:defRPr kumimoji="1" sz="3200" b="1" kern="1200">
        <a:solidFill>
          <a:schemeClr val="tx1"/>
        </a:solidFill>
        <a:latin typeface="Arial" pitchFamily="34" charset="0"/>
        <a:ea typeface="ＭＳ Ｐゴシック" pitchFamily="50" charset="-128"/>
        <a:cs typeface="+mn-cs"/>
      </a:defRPr>
    </a:lvl6pPr>
    <a:lvl7pPr marL="2743200" algn="l" defTabSz="914400" rtl="0" eaLnBrk="1" latinLnBrk="0" hangingPunct="1">
      <a:defRPr kumimoji="1" sz="3200" b="1" kern="1200">
        <a:solidFill>
          <a:schemeClr val="tx1"/>
        </a:solidFill>
        <a:latin typeface="Arial" pitchFamily="34" charset="0"/>
        <a:ea typeface="ＭＳ Ｐゴシック" pitchFamily="50" charset="-128"/>
        <a:cs typeface="+mn-cs"/>
      </a:defRPr>
    </a:lvl7pPr>
    <a:lvl8pPr marL="3200400" algn="l" defTabSz="914400" rtl="0" eaLnBrk="1" latinLnBrk="0" hangingPunct="1">
      <a:defRPr kumimoji="1" sz="3200" b="1" kern="1200">
        <a:solidFill>
          <a:schemeClr val="tx1"/>
        </a:solidFill>
        <a:latin typeface="Arial" pitchFamily="34" charset="0"/>
        <a:ea typeface="ＭＳ Ｐゴシック" pitchFamily="50" charset="-128"/>
        <a:cs typeface="+mn-cs"/>
      </a:defRPr>
    </a:lvl8pPr>
    <a:lvl9pPr marL="3657600" algn="l" defTabSz="914400" rtl="0" eaLnBrk="1" latinLnBrk="0" hangingPunct="1">
      <a:defRPr kumimoji="1" sz="3200" b="1" kern="1200">
        <a:solidFill>
          <a:schemeClr val="tx1"/>
        </a:solidFill>
        <a:latin typeface="Arial" pitchFamily="34"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009242"/>
    <a:srgbClr val="0066CC"/>
    <a:srgbClr val="FFFFFF"/>
    <a:srgbClr val="D25500"/>
    <a:srgbClr val="FF8C40"/>
    <a:srgbClr val="A20000"/>
    <a:srgbClr val="FFE389"/>
    <a:srgbClr val="FFD13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2" autoAdjust="0"/>
    <p:restoredTop sz="88817" autoAdjust="0"/>
  </p:normalViewPr>
  <p:slideViewPr>
    <p:cSldViewPr>
      <p:cViewPr>
        <p:scale>
          <a:sx n="75" d="100"/>
          <a:sy n="75" d="100"/>
        </p:scale>
        <p:origin x="440" y="572"/>
      </p:cViewPr>
      <p:guideLst>
        <p:guide orient="horz" pos="2160"/>
        <p:guide pos="2880"/>
      </p:guideLst>
    </p:cSldViewPr>
  </p:slideViewPr>
  <p:outlineViewPr>
    <p:cViewPr>
      <p:scale>
        <a:sx n="66" d="100"/>
        <a:sy n="66" d="100"/>
      </p:scale>
      <p:origin x="0" y="0"/>
    </p:cViewPr>
  </p:outlineViewPr>
  <p:notesTextViewPr>
    <p:cViewPr>
      <p:scale>
        <a:sx n="3" d="2"/>
        <a:sy n="3" d="2"/>
      </p:scale>
      <p:origin x="0" y="0"/>
    </p:cViewPr>
  </p:notesTextViewPr>
  <p:sorterViewPr>
    <p:cViewPr>
      <p:scale>
        <a:sx n="150" d="100"/>
        <a:sy n="150" d="100"/>
      </p:scale>
      <p:origin x="0" y="0"/>
    </p:cViewPr>
  </p:sorterViewPr>
  <p:notesViewPr>
    <p:cSldViewPr>
      <p:cViewPr>
        <p:scale>
          <a:sx n="70" d="100"/>
          <a:sy n="70" d="100"/>
        </p:scale>
        <p:origin x="-2420" y="-256"/>
      </p:cViewPr>
      <p:guideLst>
        <p:guide orient="horz" pos="3131"/>
        <p:guide pos="214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hdr" sz="quarter"/>
          </p:nvPr>
        </p:nvSpPr>
        <p:spPr bwMode="auto">
          <a:xfrm>
            <a:off x="1" y="1"/>
            <a:ext cx="2950263" cy="496888"/>
          </a:xfrm>
          <a:prstGeom prst="rect">
            <a:avLst/>
          </a:prstGeom>
          <a:noFill/>
          <a:ln w="9525">
            <a:noFill/>
            <a:miter lim="800000"/>
            <a:headEnd/>
            <a:tailEnd/>
          </a:ln>
          <a:effectLst/>
        </p:spPr>
        <p:txBody>
          <a:bodyPr vert="horz" wrap="square" lIns="88265" tIns="44134" rIns="88265" bIns="44134" numCol="1" anchor="t" anchorCtr="0" compatLnSpc="1">
            <a:prstTxWarp prst="textNoShape">
              <a:avLst/>
            </a:prstTxWarp>
          </a:bodyPr>
          <a:lstStyle>
            <a:lvl1pPr defTabSz="883368">
              <a:defRPr sz="1100" b="0">
                <a:latin typeface="Arial" charset="0"/>
                <a:ea typeface="ＭＳ Ｐゴシック" charset="-128"/>
              </a:defRPr>
            </a:lvl1pPr>
          </a:lstStyle>
          <a:p>
            <a:pPr>
              <a:defRPr/>
            </a:pPr>
            <a:endParaRPr lang="en-US" altLang="ja-JP"/>
          </a:p>
        </p:txBody>
      </p:sp>
      <p:sp>
        <p:nvSpPr>
          <p:cNvPr id="345091" name="Rectangle 3"/>
          <p:cNvSpPr>
            <a:spLocks noGrp="1" noChangeArrowheads="1"/>
          </p:cNvSpPr>
          <p:nvPr>
            <p:ph type="dt" sz="quarter" idx="1"/>
          </p:nvPr>
        </p:nvSpPr>
        <p:spPr bwMode="auto">
          <a:xfrm>
            <a:off x="3855350" y="1"/>
            <a:ext cx="2950263" cy="496888"/>
          </a:xfrm>
          <a:prstGeom prst="rect">
            <a:avLst/>
          </a:prstGeom>
          <a:noFill/>
          <a:ln w="9525">
            <a:noFill/>
            <a:miter lim="800000"/>
            <a:headEnd/>
            <a:tailEnd/>
          </a:ln>
          <a:effectLst/>
        </p:spPr>
        <p:txBody>
          <a:bodyPr vert="horz" wrap="square" lIns="88265" tIns="44134" rIns="88265" bIns="44134" numCol="1" anchor="t" anchorCtr="0" compatLnSpc="1">
            <a:prstTxWarp prst="textNoShape">
              <a:avLst/>
            </a:prstTxWarp>
          </a:bodyPr>
          <a:lstStyle>
            <a:lvl1pPr algn="r" defTabSz="883368">
              <a:defRPr sz="1100" b="0">
                <a:latin typeface="Arial" charset="0"/>
                <a:ea typeface="ＭＳ Ｐゴシック" charset="-128"/>
              </a:defRPr>
            </a:lvl1pPr>
          </a:lstStyle>
          <a:p>
            <a:pPr>
              <a:defRPr/>
            </a:pPr>
            <a:endParaRPr lang="en-US" altLang="ja-JP"/>
          </a:p>
        </p:txBody>
      </p:sp>
      <p:sp>
        <p:nvSpPr>
          <p:cNvPr id="345092" name="Rectangle 4"/>
          <p:cNvSpPr>
            <a:spLocks noGrp="1" noChangeArrowheads="1"/>
          </p:cNvSpPr>
          <p:nvPr>
            <p:ph type="ftr" sz="quarter" idx="2"/>
          </p:nvPr>
        </p:nvSpPr>
        <p:spPr bwMode="auto">
          <a:xfrm>
            <a:off x="1" y="9440865"/>
            <a:ext cx="2950263" cy="496887"/>
          </a:xfrm>
          <a:prstGeom prst="rect">
            <a:avLst/>
          </a:prstGeom>
          <a:noFill/>
          <a:ln w="9525">
            <a:noFill/>
            <a:miter lim="800000"/>
            <a:headEnd/>
            <a:tailEnd/>
          </a:ln>
          <a:effectLst/>
        </p:spPr>
        <p:txBody>
          <a:bodyPr vert="horz" wrap="square" lIns="88265" tIns="44134" rIns="88265" bIns="44134" numCol="1" anchor="b" anchorCtr="0" compatLnSpc="1">
            <a:prstTxWarp prst="textNoShape">
              <a:avLst/>
            </a:prstTxWarp>
          </a:bodyPr>
          <a:lstStyle>
            <a:lvl1pPr defTabSz="883368">
              <a:defRPr sz="1100" b="0">
                <a:latin typeface="Arial" charset="0"/>
                <a:ea typeface="ＭＳ Ｐゴシック" charset="-128"/>
              </a:defRPr>
            </a:lvl1pPr>
          </a:lstStyle>
          <a:p>
            <a:pPr>
              <a:defRPr/>
            </a:pPr>
            <a:endParaRPr lang="en-US" altLang="ja-JP"/>
          </a:p>
        </p:txBody>
      </p:sp>
      <p:sp>
        <p:nvSpPr>
          <p:cNvPr id="345093" name="Rectangle 5"/>
          <p:cNvSpPr>
            <a:spLocks noGrp="1" noChangeArrowheads="1"/>
          </p:cNvSpPr>
          <p:nvPr>
            <p:ph type="sldNum" sz="quarter" idx="3"/>
          </p:nvPr>
        </p:nvSpPr>
        <p:spPr bwMode="auto">
          <a:xfrm>
            <a:off x="3855350" y="9440865"/>
            <a:ext cx="2950263" cy="496887"/>
          </a:xfrm>
          <a:prstGeom prst="rect">
            <a:avLst/>
          </a:prstGeom>
          <a:noFill/>
          <a:ln w="9525">
            <a:noFill/>
            <a:miter lim="800000"/>
            <a:headEnd/>
            <a:tailEnd/>
          </a:ln>
          <a:effectLst/>
        </p:spPr>
        <p:txBody>
          <a:bodyPr vert="horz" wrap="square" lIns="88265" tIns="44134" rIns="88265" bIns="44134" numCol="1" anchor="b" anchorCtr="0" compatLnSpc="1">
            <a:prstTxWarp prst="textNoShape">
              <a:avLst/>
            </a:prstTxWarp>
          </a:bodyPr>
          <a:lstStyle>
            <a:lvl1pPr algn="r" defTabSz="883368">
              <a:defRPr sz="1100" b="0">
                <a:latin typeface="Arial" charset="0"/>
                <a:ea typeface="ＭＳ Ｐゴシック" charset="-128"/>
              </a:defRPr>
            </a:lvl1pPr>
          </a:lstStyle>
          <a:p>
            <a:pPr>
              <a:defRPr/>
            </a:pPr>
            <a:fld id="{20867C78-AB07-4EB9-A91B-6DDF94EFFC5A}" type="slidenum">
              <a:rPr lang="en-US" altLang="ja-JP"/>
              <a:pPr>
                <a:defRPr/>
              </a:pPr>
              <a:t>‹#›</a:t>
            </a:fld>
            <a:endParaRPr lang="en-US" altLang="ja-JP"/>
          </a:p>
        </p:txBody>
      </p:sp>
    </p:spTree>
    <p:extLst>
      <p:ext uri="{BB962C8B-B14F-4D97-AF65-F5344CB8AC3E}">
        <p14:creationId xmlns:p14="http://schemas.microsoft.com/office/powerpoint/2010/main" val="1037745195"/>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840" units="cm"/>
          <inkml:channel name="Y" type="integer" max="1200" units="cm"/>
          <inkml:channel name="T" type="integer" max="2.14748E9" units="dev"/>
        </inkml:traceFormat>
        <inkml:channelProperties>
          <inkml:channelProperty channel="X" name="resolution" value="73.98844" units="1/cm"/>
          <inkml:channelProperty channel="Y" name="resolution" value="37.03704" units="1/cm"/>
          <inkml:channelProperty channel="T" name="resolution" value="1" units="1/dev"/>
        </inkml:channelProperties>
      </inkml:inkSource>
      <inkml:timestamp xml:id="ts0" timeString="2020-03-26T05:45:12.442"/>
    </inkml:context>
    <inkml:brush xml:id="br0">
      <inkml:brushProperty name="width" value="0.07938" units="cm"/>
      <inkml:brushProperty name="height" value="0.07938" units="cm"/>
      <inkml:brushProperty name="color" value="#4BACC6"/>
      <inkml:brushProperty name="fitToCurve" value="1"/>
    </inkml:brush>
  </inkml:definitions>
  <inkml:trace contextRef="#ctx0" brushRef="#br0">314 0 0,'8'0'62,"-1"0"-46,6 0-16,1 0 15,7 0-15,-7 0 16,6 6 0,-13-6-16,0 0 15,1 0 63,-2 7 16,1-7-78,0 0-16,0 7 15,0-7-15,0 6 16,0-6-16,0 0 16,-1 0-16,2 6 31,-1 2-31,6-2 0,-6 1 31,1-1-15,-2 1-1,-6 0-15,21 5 16,-14-5 0,0 7-16,0-8 15,0 1-15,-1 0 16,2-1 15,-1 0-15,0 1-1,-1-7-15,1 7 16,0-7 0,7 0-1,-7 7 1,0-7-1,0 0 1,7 0-16,-7 0 16,-1 0-16,1 0 15,8 0-15,-2 12 16,-6-12 0,7 0-16,-7 0 15,7 8 16,-7-2-15,0-6-16,0 7 16,0-1-16,-1 1 15,2 0 1,6-1-16,-8 0 16,1 8-1,0-1 1,7 1-16,-7-8 15,-7 0-15,14 15 16,-14-15-16,7 8 16,0-2-16,0-4 15,-1 5 1,1-7-16,-7 8 16,15-2-16,-9 2 15,1-7 1,0 6-16,14 7 15,-14-7 17,0-6-17,0-7 1,0 6 0,0 1-16,14 0 15,-14-1-15,6-6 16,1 0-1,-7 0-15,0-6 63,-7-1-47,0 0-16,0 1 15,0-7-15,0 6 16,0 0-16,-14-6 15,7 0-15,0 6 16,-6 1-16,6-2 16,-8-4-16,-5 5 15,6 0 1,7 7-16,-6 0 16,5-6-16,-6 6 15,21 0 95,14 6-110,-7 8 15,7-2-15,-14-4 16,6 5-16,2-7 15,-9 1 48,-6 6-1,0-6-62,0 0 16,0-1-16,-13 14 16,5-13-16,-5-1 15,6 1-15,-14 6 16,7-6-16,8-7 16,-2 6-16,1 1 15,0-7-15,1 0 16,-9 7-1,8-1 1,1-6 15,-1 0-15,0 0-16,0 0 31,0-6-15,21 6 62,-7 0-62,0 0-16,-1 0 15,9 0-15,-2 6 16,-6-6-16,14 7 15,-7 0-15,0-7 16,0 0-16,-8 0 16,9 0-1,-8 0 1,-1 0 0,1 0 15,-27 6 63,12-6-79,-12 0-15,6 0 16,-7 0-16,7 0 15,-6 0-15,5 0 16,-5 0-16,6 0 16,-7 0-16,14 0 15,0 0 1,0-6-16,-6-1 16,6 0-16,0-6 15,-1 6-15,-5-12 16,6 12-16,0 0 15,7 1-15,-7-1 16,0 0 0,0 1-16,0-1 15,1 1-15,-2-8 16,1 8 0,0-1-1,-6 0-15,5 1 16,-5-1-16,6 1 15,0-2 1,0 2 62,21 0-15,27 12-63,-6 0 15,13 15-15,-26-15 16,12 1-16,-20-7 16,0 7-16,0 6 15,-8-6 1,1-1-1,-7 7 1,15 1-16,-9-8 16,1 14-16,-7-13 15,0-1 1,0 8 0,0-8-1,-7 8 1,-6-8-16,-8-6 15,0 0-15,-7 13 16,1-13-16,-8 0 16,7 0-16,14 0 15,-14 0-15,15-6 16,-2-1-16,9 1 16,-8-1-16,0-6 15,7 6-15,-6-6 16,13 6-16,-8 1 15,8-14-15,-14 6 16,8 8-16,6-7 16,0 6 15,-7 0-15,7 1-1,0-8 1,0 8 15,0-1-15,0 1-16,0-8 15,0 1-15,0 6 16,13-20-16,15 21 16,0-14-16,-14 14 15,-1-1-15,8 7 16,-14-6-16,0 6 15,14 0-15,-7 0 16,14 0-16,-7 0 16,-1 6-16,8 7 15,-7-6-15,-14 0 16,0-1 15,-1 0-15,-6 2-16,0-2 15,0 1 1,-20-1 47,-15-6-63,1 0 15,-8-6-15,-7-7 16,14 5-16,15 8 15,-8 0-15,22-6 16,-9 6 15,2-20-15,6 14-16,7-1 16,-7-13-16,7 14 15,-8-1 1,2 0-16,-1 1 62,7-1-46,0 1 0,7-2 30,7 8-30,6 0-16,-6 0 16,7 0-16,7 21 15,-8-8-15,8 0 16,0 1-16,-14-1 16,7 0-16,0 0 15,-1-7-15,-13 2 16,0-2-16,0-6 15,0 0 17,0 7-17,0-1 1,-7 1 0,0 0-1,0-1-15,0 0 16,0 8-16,0-7 15,0-1-15,0 1 16,0 0-16,0-1 16,0 1-16,7 6 15,-7 0 17,0-6-17,0 0 1,0-1-16,0 8 15,-7-8 95,0-6-79,0 0-15,0 0-16,0 0 15,-13 0 1,6 0-16,0 0 16,-7-13-16,14 6 15,-7 1-15,7-1 16,1 0-16,-2-12 15,8 12-15,0 0 32,0-13-32,0 14 15,0-1-15,0 1 16,0-8-16,8 8 16,-2-1 15,8 7-16,-7 0-15,14 0 16,-14 0-16,14 0 16,-28-7 77,-1 1-77,8 12 31,0 8-47,0-2 16,0 9-16,0 5 15,0-12 1,0 5-16,15-5 15,-8-8-15,6 1 16,-20-7 156,1-7-156,-8-6-16,6 0 15,-5-20-15,13 19 16,-7 1-16,7-7 15,-7 0-15,7 7 16,-7-1-16,-14-12 16,7 7-1,0-1-15,8 0 32,-1 13-32,-1 1 15,-5-8 1,6 8-1,0-1-15,0 0 16,0 1 0,0-1-16,-6-7 15,-2 8 1,8 6 0,-6 0-16,6-6 15,-1 6-15,2 0 16,-1-7-16,0 7 15,0 0-15,-14-14 16,14 8 0,-7 6-16,7 0 15,0 0 1,1 0-16,-15-6 16,14 6-1,0 0 95,0-7-79,0 7-31,-7-7 15,7 1-15,1-1 16,-9 0-16,2 0 16,-1-5 31,6 5-47,2 7 15,-1-7 1,14 7 343,14-6-359,6 6 16,1 0-16,-14 0 15,0 0-15,-1 0 16,-5 6-16,5-6 63,-6 0-63,0 7 15,1 0 16,-8-1 94,-8 0-93,1-6-32,-6 0 15,-2 0-15,2 0 16,6 0-16,-7 0 16,0 0-16,7 0 15,-7 0-15,0-6 16,8 0-16,-1-1 31,0 7-15,-1 0-1,-5-7 1,-1 7 78,7 0-32,0 7 32,7 0-94,0 5 16,0 2-16,0-7 15,0-1 1,7 1-16,0 6 31,0-7-31,0 1 16,0-7-1,-1 7-15,9 0 16,-2-7-16,9 12 16,-9-12-1,-6 0 1,0 0-16,-14 0 219,0 0-204,-14 0-15,1 0 16,-2-6-16,-12 0 15,7-1-15,-8 7 16,14-14-16,7 14 16,7 0-1,0 0 32,0-6-16,-6 6 79,5 0-95,1 0 1,-6 6 15,6-6-15,0 0 0,0 7-1,-7 0 63,7-7 0,0 0-78,-7 0 16,1 0-16,6 0 16,-1 0-1,1 0 1,-6 0-16,6 0 16,-1 0-16,-5 7 15,6-7 1,21 12 203,0-12-219,-7 0 15,21 0-15,-21 0 16,-1 0-16,15 8 15,-14-8 17,0 0-32,7 0 62,-7 6-46,-14 1 109,0 6-125,0 0 125,0-13-110,-7 0-15,7 0 204,-6 0-189,6-6 235,7-1-250,13-6 16,15 13-16,-7-7 15,0-7-15,-1 8 16,-6 6 0,0 0-1,0 0-15,-7 0 16,7 0-16,0 0 16,-7 0-16,6 0 15,-6 0 32,1 0-47,-1 0 16,6 0-16,-6 0 15,0 0 1,-14 6 109,0 2-109,-13-2-16,5 1 15,2-1-15,-2 8 16,9-8-16,-1-6 15,-7 6-15,0-6 16,7 0-16,-6 0 16,5 0-16,-6 0 15,1 0-15,-1 0 16,-7 0-16,14 0 16,0 0-16,0 0 15,-6 0 1,6 0-16,-1 0 31,1-6 0,-6 6 1,6 0 46,-1 0-63,2 0-15,-8 6 47,7 2-31,7-2-16,0 1 15,7-1 32,-7 8-15,0-8-17,7 0 1,0 2 46,-7-2-46,0 1 0,0-1 62,0 1-63,0 0 1,0-1-16,0 0 16,0 2-16,0-2 15,0 1 1,0 6-16,0-6 15,0-1 32,0 0-31,-7 2 78,0-8-63,0 0-15,0 0-1,0 0 1,0-8-1,1-4-15,-1 5 16,-1 0-16,16 1 47,-8-1 47,0 1-63,0-2-15,0 2-1,0 0-15,0-1 16,0 0-1,0 1 1,0-1 0,0-7 15,0 8 16,0 0-32,7-1 110,-1 7-109,22 0-16,7 0 16,6 0-16,-6 0 15,0 0-15,-15-7 16,-6 7-16,0 0 16,-7 0 46</inkml:trace>
</inkml:ink>
</file>

<file path=ppt/ink/ink2.xml><?xml version="1.0" encoding="utf-8"?>
<inkml:ink xmlns:inkml="http://www.w3.org/2003/InkML">
  <inkml:definitions>
    <inkml:context xml:id="ctx0">
      <inkml:inkSource xml:id="inkSrc0">
        <inkml:traceFormat>
          <inkml:channel name="X" type="integer" max="3840" units="cm"/>
          <inkml:channel name="Y" type="integer" max="1200" units="cm"/>
          <inkml:channel name="T" type="integer" max="2.14748E9" units="dev"/>
        </inkml:traceFormat>
        <inkml:channelProperties>
          <inkml:channelProperty channel="X" name="resolution" value="73.98844" units="1/cm"/>
          <inkml:channelProperty channel="Y" name="resolution" value="37.03704" units="1/cm"/>
          <inkml:channelProperty channel="T" name="resolution" value="1" units="1/dev"/>
        </inkml:channelProperties>
      </inkml:inkSource>
      <inkml:timestamp xml:id="ts0" timeString="2020-03-26T05:50:08.026"/>
    </inkml:context>
    <inkml:brush xml:id="br0">
      <inkml:brushProperty name="width" value="0.07938" units="cm"/>
      <inkml:brushProperty name="height" value="0.07938" units="cm"/>
      <inkml:brushProperty name="color" value="#4BACC6"/>
      <inkml:brushProperty name="fitToCurve" value="1"/>
    </inkml:brush>
  </inkml:definitions>
  <inkml:trace contextRef="#ctx0" brushRef="#br0">50 48 0,'47'48'141,"-23"-24"-125,-1-1-16,49 49 15,-49-48-15,1 1 16,24-2-16,-25 25 16,1-24-1,23 0-15,-23 0 31,-24 0-31,24-1 16,0 2 0,-24-1 15,23-1-31,-46-95 266,23 49-251,-24-1-15,0 0 31,0 0 1,1 0-17,-1 0 1,0 0 31,1 1 0,-25-2-32,48 1 1,-24-23 0,1 22 30,-25-22 17,24 23 78,1 0-32,-25 24 63,25 0-94,-1-24-62,1 0 93,23 48 157,0 24-251,0-24-15,0 0 16,0-1-1,23 2 1,1-1 31,-24-1 0,23 1 0,-23 1-32,0 22 1,24-23 0,0 0 62,-1-24-78,25 24 15,-24 0 1,-1 0 46,1-1-30,0 2-17,0-50 79,-24 2-47,23-1-31,-23-24-1,0 24 1,0-24-1,0 0 1,0 73 140,24 22-156,-24-23 16,0 0 0,0 0-16,24 0 15,-1 0-15,-23-1 16,0 2-1,0-1-15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1"/>
            <a:ext cx="2950263" cy="496888"/>
          </a:xfrm>
          <a:prstGeom prst="rect">
            <a:avLst/>
          </a:prstGeom>
          <a:noFill/>
          <a:ln w="9525">
            <a:noFill/>
            <a:miter lim="800000"/>
            <a:headEnd/>
            <a:tailEnd/>
          </a:ln>
          <a:effectLst/>
        </p:spPr>
        <p:txBody>
          <a:bodyPr vert="horz" wrap="square" lIns="91755" tIns="45876" rIns="91755" bIns="45876" numCol="1" anchor="t" anchorCtr="0" compatLnSpc="1">
            <a:prstTxWarp prst="textNoShape">
              <a:avLst/>
            </a:prstTxWarp>
          </a:bodyPr>
          <a:lstStyle>
            <a:lvl1pPr defTabSz="916975">
              <a:defRPr sz="1100" b="0">
                <a:latin typeface="Arial" charset="0"/>
                <a:ea typeface="ＭＳ Ｐゴシック" charset="-128"/>
              </a:defRPr>
            </a:lvl1pPr>
          </a:lstStyle>
          <a:p>
            <a:pPr>
              <a:defRPr/>
            </a:pPr>
            <a:endParaRPr lang="en-US" altLang="ja-JP"/>
          </a:p>
        </p:txBody>
      </p:sp>
      <p:sp>
        <p:nvSpPr>
          <p:cNvPr id="4099" name="Rectangle 3"/>
          <p:cNvSpPr>
            <a:spLocks noGrp="1" noChangeArrowheads="1"/>
          </p:cNvSpPr>
          <p:nvPr>
            <p:ph type="dt" idx="1"/>
          </p:nvPr>
        </p:nvSpPr>
        <p:spPr bwMode="auto">
          <a:xfrm>
            <a:off x="3855350" y="1"/>
            <a:ext cx="2950263" cy="496888"/>
          </a:xfrm>
          <a:prstGeom prst="rect">
            <a:avLst/>
          </a:prstGeom>
          <a:noFill/>
          <a:ln w="9525">
            <a:noFill/>
            <a:miter lim="800000"/>
            <a:headEnd/>
            <a:tailEnd/>
          </a:ln>
          <a:effectLst/>
        </p:spPr>
        <p:txBody>
          <a:bodyPr vert="horz" wrap="square" lIns="91755" tIns="45876" rIns="91755" bIns="45876" numCol="1" anchor="t" anchorCtr="0" compatLnSpc="1">
            <a:prstTxWarp prst="textNoShape">
              <a:avLst/>
            </a:prstTxWarp>
          </a:bodyPr>
          <a:lstStyle>
            <a:lvl1pPr algn="r" defTabSz="916975">
              <a:defRPr sz="1100" b="0">
                <a:latin typeface="Arial" charset="0"/>
                <a:ea typeface="ＭＳ Ｐゴシック" charset="-128"/>
              </a:defRPr>
            </a:lvl1pPr>
          </a:lstStyle>
          <a:p>
            <a:pPr>
              <a:defRPr/>
            </a:pPr>
            <a:endParaRPr lang="en-US" altLang="ja-JP"/>
          </a:p>
        </p:txBody>
      </p:sp>
      <p:sp>
        <p:nvSpPr>
          <p:cNvPr id="48132" name="Rectangle 4"/>
          <p:cNvSpPr>
            <a:spLocks noGrp="1" noRot="1" noChangeAspect="1" noChangeArrowheads="1" noTextEdit="1"/>
          </p:cNvSpPr>
          <p:nvPr>
            <p:ph type="sldImg" idx="2"/>
          </p:nvPr>
        </p:nvSpPr>
        <p:spPr bwMode="auto">
          <a:xfrm>
            <a:off x="1652588" y="101600"/>
            <a:ext cx="3503612" cy="2627313"/>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4" y="2917183"/>
            <a:ext cx="6807198" cy="7022157"/>
          </a:xfrm>
          <a:prstGeom prst="rect">
            <a:avLst/>
          </a:prstGeom>
          <a:noFill/>
          <a:ln w="9525">
            <a:noFill/>
            <a:miter lim="800000"/>
            <a:headEnd/>
            <a:tailEnd/>
          </a:ln>
          <a:effectLst/>
        </p:spPr>
        <p:txBody>
          <a:bodyPr vert="horz" wrap="square" lIns="91755" tIns="45876" rIns="91755" bIns="45876" numCol="1" anchor="t" anchorCtr="0" compatLnSpc="1">
            <a:prstTxWarp prst="textNoShape">
              <a:avLst/>
            </a:prstTxWarp>
          </a:bodyPr>
          <a:lstStyle/>
          <a:p>
            <a:pPr lvl="0"/>
            <a:r>
              <a:rPr lang="ja-JP" altLang="en-US" noProof="0"/>
              <a:t>マスタ テキストの書式設定</a:t>
            </a:r>
          </a:p>
          <a:p>
            <a:pPr lvl="1"/>
            <a:r>
              <a:rPr lang="ja-JP" altLang="en-US" noProof="0"/>
              <a:t>第 </a:t>
            </a:r>
            <a:r>
              <a:rPr lang="en-US" altLang="ja-JP" noProof="0"/>
              <a:t>2 </a:t>
            </a:r>
            <a:r>
              <a:rPr lang="ja-JP" altLang="en-US" noProof="0"/>
              <a:t>レベル</a:t>
            </a:r>
          </a:p>
          <a:p>
            <a:pPr lvl="2"/>
            <a:r>
              <a:rPr lang="ja-JP" altLang="en-US" noProof="0"/>
              <a:t>第 </a:t>
            </a:r>
            <a:r>
              <a:rPr lang="en-US" altLang="ja-JP" noProof="0"/>
              <a:t>3 </a:t>
            </a:r>
            <a:r>
              <a:rPr lang="ja-JP" altLang="en-US" noProof="0"/>
              <a:t>レベル</a:t>
            </a:r>
          </a:p>
          <a:p>
            <a:pPr lvl="3"/>
            <a:r>
              <a:rPr lang="ja-JP" altLang="en-US" noProof="0"/>
              <a:t>第 </a:t>
            </a:r>
            <a:r>
              <a:rPr lang="en-US" altLang="ja-JP" noProof="0"/>
              <a:t>4 </a:t>
            </a:r>
            <a:r>
              <a:rPr lang="ja-JP" altLang="en-US" noProof="0"/>
              <a:t>レベル</a:t>
            </a:r>
          </a:p>
          <a:p>
            <a:pPr lvl="4"/>
            <a:r>
              <a:rPr lang="ja-JP" altLang="en-US" noProof="0"/>
              <a:t>第 </a:t>
            </a:r>
            <a:r>
              <a:rPr lang="en-US" altLang="ja-JP" noProof="0"/>
              <a:t>5 </a:t>
            </a:r>
            <a:r>
              <a:rPr lang="ja-JP" altLang="en-US" noProof="0"/>
              <a:t>レベル</a:t>
            </a:r>
          </a:p>
        </p:txBody>
      </p:sp>
      <p:sp>
        <p:nvSpPr>
          <p:cNvPr id="4102" name="Rectangle 6"/>
          <p:cNvSpPr>
            <a:spLocks noGrp="1" noChangeArrowheads="1"/>
          </p:cNvSpPr>
          <p:nvPr>
            <p:ph type="ftr" sz="quarter" idx="4"/>
          </p:nvPr>
        </p:nvSpPr>
        <p:spPr bwMode="auto">
          <a:xfrm>
            <a:off x="1" y="9440865"/>
            <a:ext cx="2950263" cy="496887"/>
          </a:xfrm>
          <a:prstGeom prst="rect">
            <a:avLst/>
          </a:prstGeom>
          <a:noFill/>
          <a:ln w="9525">
            <a:noFill/>
            <a:miter lim="800000"/>
            <a:headEnd/>
            <a:tailEnd/>
          </a:ln>
          <a:effectLst/>
        </p:spPr>
        <p:txBody>
          <a:bodyPr vert="horz" wrap="square" lIns="91755" tIns="45876" rIns="91755" bIns="45876" numCol="1" anchor="b" anchorCtr="0" compatLnSpc="1">
            <a:prstTxWarp prst="textNoShape">
              <a:avLst/>
            </a:prstTxWarp>
          </a:bodyPr>
          <a:lstStyle>
            <a:lvl1pPr defTabSz="916975">
              <a:defRPr sz="1100" b="0">
                <a:latin typeface="Arial" charset="0"/>
                <a:ea typeface="ＭＳ Ｐゴシック" charset="-128"/>
              </a:defRPr>
            </a:lvl1pPr>
          </a:lstStyle>
          <a:p>
            <a:pPr>
              <a:defRPr/>
            </a:pPr>
            <a:endParaRPr lang="en-US" altLang="ja-JP"/>
          </a:p>
        </p:txBody>
      </p:sp>
      <p:sp>
        <p:nvSpPr>
          <p:cNvPr id="4103" name="Rectangle 7"/>
          <p:cNvSpPr>
            <a:spLocks noGrp="1" noChangeArrowheads="1"/>
          </p:cNvSpPr>
          <p:nvPr>
            <p:ph type="sldNum" sz="quarter" idx="5"/>
          </p:nvPr>
        </p:nvSpPr>
        <p:spPr bwMode="auto">
          <a:xfrm>
            <a:off x="3855350" y="9440865"/>
            <a:ext cx="2950263" cy="496887"/>
          </a:xfrm>
          <a:prstGeom prst="rect">
            <a:avLst/>
          </a:prstGeom>
          <a:noFill/>
          <a:ln w="9525">
            <a:noFill/>
            <a:miter lim="800000"/>
            <a:headEnd/>
            <a:tailEnd/>
          </a:ln>
          <a:effectLst/>
        </p:spPr>
        <p:txBody>
          <a:bodyPr vert="horz" wrap="square" lIns="91755" tIns="45876" rIns="91755" bIns="45876" numCol="1" anchor="b" anchorCtr="0" compatLnSpc="1">
            <a:prstTxWarp prst="textNoShape">
              <a:avLst/>
            </a:prstTxWarp>
          </a:bodyPr>
          <a:lstStyle>
            <a:lvl1pPr algn="r" defTabSz="916975">
              <a:defRPr sz="2200" b="0">
                <a:latin typeface="Arial" charset="0"/>
                <a:ea typeface="ＭＳ Ｐゴシック" charset="-128"/>
              </a:defRPr>
            </a:lvl1pPr>
          </a:lstStyle>
          <a:p>
            <a:pPr>
              <a:defRPr/>
            </a:pPr>
            <a:fld id="{B09696C6-DEDA-45C8-BA89-3C2438100AB0}" type="slidenum">
              <a:rPr lang="en-US" altLang="ja-JP" smtClean="0"/>
              <a:pPr>
                <a:defRPr/>
              </a:pPr>
              <a:t>‹#›</a:t>
            </a:fld>
            <a:endParaRPr lang="en-US" altLang="ja-JP"/>
          </a:p>
        </p:txBody>
      </p:sp>
    </p:spTree>
    <p:extLst>
      <p:ext uri="{BB962C8B-B14F-4D97-AF65-F5344CB8AC3E}">
        <p14:creationId xmlns:p14="http://schemas.microsoft.com/office/powerpoint/2010/main" val="340673610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2800" kern="1200">
        <a:solidFill>
          <a:schemeClr val="tx1"/>
        </a:solidFill>
        <a:latin typeface="Arial" pitchFamily="34" charset="0"/>
        <a:ea typeface="ＭＳ Ｐ明朝" pitchFamily="18" charset="-128"/>
        <a:cs typeface="Arial" pitchFamily="34" charset="0"/>
      </a:defRPr>
    </a:lvl1pPr>
    <a:lvl2pPr marL="457200" algn="l" rtl="0" eaLnBrk="0" fontAlgn="base" hangingPunct="0">
      <a:spcBef>
        <a:spcPct val="30000"/>
      </a:spcBef>
      <a:spcAft>
        <a:spcPct val="0"/>
      </a:spcAft>
      <a:defRPr kumimoji="1" sz="2800" kern="1200">
        <a:solidFill>
          <a:schemeClr val="tx1"/>
        </a:solidFill>
        <a:latin typeface="Arial" pitchFamily="34" charset="0"/>
        <a:ea typeface="ＭＳ Ｐ明朝" pitchFamily="18" charset="-128"/>
        <a:cs typeface="Arial" pitchFamily="34" charset="0"/>
      </a:defRPr>
    </a:lvl2pPr>
    <a:lvl3pPr marL="914400" algn="l" rtl="0" eaLnBrk="0" fontAlgn="base" hangingPunct="0">
      <a:spcBef>
        <a:spcPct val="30000"/>
      </a:spcBef>
      <a:spcAft>
        <a:spcPct val="0"/>
      </a:spcAft>
      <a:defRPr kumimoji="1" sz="2800" kern="1200">
        <a:solidFill>
          <a:schemeClr val="tx1"/>
        </a:solidFill>
        <a:latin typeface="Arial" pitchFamily="34" charset="0"/>
        <a:ea typeface="ＭＳ Ｐ明朝" pitchFamily="18" charset="-128"/>
        <a:cs typeface="Arial" pitchFamily="34" charset="0"/>
      </a:defRPr>
    </a:lvl3pPr>
    <a:lvl4pPr marL="1371600" algn="l" rtl="0" eaLnBrk="0" fontAlgn="base" hangingPunct="0">
      <a:spcBef>
        <a:spcPct val="30000"/>
      </a:spcBef>
      <a:spcAft>
        <a:spcPct val="0"/>
      </a:spcAft>
      <a:defRPr kumimoji="1" sz="2800" kern="1200">
        <a:solidFill>
          <a:schemeClr val="tx1"/>
        </a:solidFill>
        <a:latin typeface="Arial" pitchFamily="34" charset="0"/>
        <a:ea typeface="ＭＳ Ｐ明朝" pitchFamily="18" charset="-128"/>
        <a:cs typeface="Arial" pitchFamily="34" charset="0"/>
      </a:defRPr>
    </a:lvl4pPr>
    <a:lvl5pPr marL="1828800" algn="l" rtl="0" eaLnBrk="0" fontAlgn="base" hangingPunct="0">
      <a:spcBef>
        <a:spcPct val="30000"/>
      </a:spcBef>
      <a:spcAft>
        <a:spcPct val="0"/>
      </a:spcAft>
      <a:defRPr kumimoji="1" sz="2800" kern="1200">
        <a:solidFill>
          <a:schemeClr val="tx1"/>
        </a:solidFill>
        <a:latin typeface="Arial" pitchFamily="34" charset="0"/>
        <a:ea typeface="ＭＳ Ｐ明朝" pitchFamily="18" charset="-128"/>
        <a:cs typeface="Arial" pitchFamily="34" charset="0"/>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pPr>
              <a:defRPr/>
            </a:pPr>
            <a:fld id="{B09696C6-DEDA-45C8-BA89-3C2438100AB0}" type="slidenum">
              <a:rPr lang="en-US" altLang="ja-JP" smtClean="0"/>
              <a:pPr>
                <a:defRPr/>
              </a:pPr>
              <a:t>2</a:t>
            </a:fld>
            <a:endParaRPr lang="en-US" altLang="ja-JP"/>
          </a:p>
        </p:txBody>
      </p:sp>
    </p:spTree>
    <p:extLst>
      <p:ext uri="{BB962C8B-B14F-4D97-AF65-F5344CB8AC3E}">
        <p14:creationId xmlns:p14="http://schemas.microsoft.com/office/powerpoint/2010/main" val="16843292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5" indent="-285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85" indent="-2285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1627" indent="-2285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8782" indent="-2285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5935"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3090"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0244"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7398"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65A8417A-F075-4643-9332-B17A4A28F0AB}" type="slidenum">
              <a:rPr lang="en-US" altLang="ja-JP" smtClean="0">
                <a:ea typeface="ＭＳ Ｐゴシック" panose="020B0600070205080204" pitchFamily="50" charset="-128"/>
              </a:rPr>
              <a:pPr>
                <a:spcBef>
                  <a:spcPct val="0"/>
                </a:spcBef>
              </a:pPr>
              <a:t>16</a:t>
            </a:fld>
            <a:endParaRPr lang="en-US" altLang="ja-JP">
              <a:ea typeface="ＭＳ Ｐゴシック" panose="020B0600070205080204" pitchFamily="50" charset="-128"/>
            </a:endParaRP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全体ポスター</a:t>
            </a:r>
          </a:p>
        </p:txBody>
      </p:sp>
    </p:spTree>
    <p:extLst>
      <p:ext uri="{BB962C8B-B14F-4D97-AF65-F5344CB8AC3E}">
        <p14:creationId xmlns:p14="http://schemas.microsoft.com/office/powerpoint/2010/main" val="22480161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5" indent="-285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85" indent="-2285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1627" indent="-2285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8782" indent="-2285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5935"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3090"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0244"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7398"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6F83DAE-C4FB-4107-8CAA-1C27403EAC8D}" type="slidenum">
              <a:rPr lang="en-US" altLang="ja-JP" smtClean="0">
                <a:ea typeface="ＭＳ Ｐゴシック" panose="020B0600070205080204" pitchFamily="50" charset="-128"/>
              </a:rPr>
              <a:pPr>
                <a:spcBef>
                  <a:spcPct val="0"/>
                </a:spcBef>
              </a:pPr>
              <a:t>17</a:t>
            </a:fld>
            <a:endParaRPr lang="en-US" altLang="ja-JP">
              <a:ea typeface="ＭＳ Ｐゴシック" panose="020B0600070205080204"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ja-JP" altLang="en-US" dirty="0">
                <a:latin typeface="Arial" panose="020B0604020202020204" pitchFamily="34" charset="0"/>
              </a:rPr>
              <a:t>全体ポスター</a:t>
            </a:r>
          </a:p>
        </p:txBody>
      </p:sp>
    </p:spTree>
    <p:extLst>
      <p:ext uri="{BB962C8B-B14F-4D97-AF65-F5344CB8AC3E}">
        <p14:creationId xmlns:p14="http://schemas.microsoft.com/office/powerpoint/2010/main" val="17203898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5" indent="-285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85" indent="-2285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1627" indent="-2285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8782" indent="-2285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5935"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3090"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0244"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7398"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6F83DAE-C4FB-4107-8CAA-1C27403EAC8D}" type="slidenum">
              <a:rPr lang="en-US" altLang="ja-JP" smtClean="0">
                <a:ea typeface="ＭＳ Ｐゴシック" panose="020B0600070205080204" pitchFamily="50" charset="-128"/>
              </a:rPr>
              <a:pPr>
                <a:spcBef>
                  <a:spcPct val="0"/>
                </a:spcBef>
              </a:pPr>
              <a:t>18</a:t>
            </a:fld>
            <a:endParaRPr lang="en-US" altLang="ja-JP">
              <a:ea typeface="ＭＳ Ｐゴシック" panose="020B0600070205080204"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ja-JP" altLang="en-US">
                <a:latin typeface="Arial" panose="020B0604020202020204" pitchFamily="34" charset="0"/>
              </a:rPr>
              <a:t>全体ポスター</a:t>
            </a:r>
          </a:p>
        </p:txBody>
      </p:sp>
    </p:spTree>
    <p:extLst>
      <p:ext uri="{BB962C8B-B14F-4D97-AF65-F5344CB8AC3E}">
        <p14:creationId xmlns:p14="http://schemas.microsoft.com/office/powerpoint/2010/main" val="12850517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5" indent="-285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85" indent="-2285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1627" indent="-2285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8782" indent="-2285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5935"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3090"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0244"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7398"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56F83DAE-C4FB-4107-8CAA-1C27403EAC8D}" type="slidenum">
              <a:rPr lang="en-US" altLang="ja-JP" smtClean="0">
                <a:ea typeface="ＭＳ Ｐゴシック" panose="020B0600070205080204" pitchFamily="50" charset="-128"/>
              </a:rPr>
              <a:pPr>
                <a:spcBef>
                  <a:spcPct val="0"/>
                </a:spcBef>
              </a:pPr>
              <a:t>19</a:t>
            </a:fld>
            <a:endParaRPr lang="en-US" altLang="ja-JP">
              <a:ea typeface="ＭＳ Ｐゴシック" panose="020B0600070205080204" pitchFamily="50" charset="-128"/>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p:spPr>
        <p:txBody>
          <a:bodyPr/>
          <a:lstStyle/>
          <a:p>
            <a:pPr eaLnBrk="1" hangingPunct="1"/>
            <a:r>
              <a:rPr lang="ja-JP" altLang="en-US">
                <a:latin typeface="Arial" panose="020B0604020202020204" pitchFamily="34" charset="0"/>
              </a:rPr>
              <a:t>全体ポスター</a:t>
            </a:r>
          </a:p>
        </p:txBody>
      </p:sp>
    </p:spTree>
    <p:extLst>
      <p:ext uri="{BB962C8B-B14F-4D97-AF65-F5344CB8AC3E}">
        <p14:creationId xmlns:p14="http://schemas.microsoft.com/office/powerpoint/2010/main" val="3475030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09696C6-DEDA-45C8-BA89-3C2438100AB0}" type="slidenum">
              <a:rPr lang="en-US" altLang="ja-JP" smtClean="0"/>
              <a:pPr>
                <a:defRPr/>
              </a:pPr>
              <a:t>23</a:t>
            </a:fld>
            <a:endParaRPr lang="en-US" altLang="ja-JP"/>
          </a:p>
        </p:txBody>
      </p:sp>
    </p:spTree>
    <p:extLst>
      <p:ext uri="{BB962C8B-B14F-4D97-AF65-F5344CB8AC3E}">
        <p14:creationId xmlns:p14="http://schemas.microsoft.com/office/powerpoint/2010/main" val="3333830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09696C6-DEDA-45C8-BA89-3C2438100AB0}" type="slidenum">
              <a:rPr lang="en-US" altLang="ja-JP" smtClean="0"/>
              <a:pPr>
                <a:defRPr/>
              </a:pPr>
              <a:t>6</a:t>
            </a:fld>
            <a:endParaRPr lang="en-US" altLang="ja-JP"/>
          </a:p>
        </p:txBody>
      </p:sp>
    </p:spTree>
    <p:extLst>
      <p:ext uri="{BB962C8B-B14F-4D97-AF65-F5344CB8AC3E}">
        <p14:creationId xmlns:p14="http://schemas.microsoft.com/office/powerpoint/2010/main" val="10240444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lvl1pPr>
              <a:spcBef>
                <a:spcPct val="30000"/>
              </a:spcBef>
              <a:defRPr kumimoji="1" sz="1200">
                <a:solidFill>
                  <a:schemeClr val="tx1"/>
                </a:solidFill>
                <a:latin typeface="Arial" panose="020B0604020202020204" pitchFamily="34" charset="0"/>
                <a:ea typeface="ＭＳ Ｐ明朝" panose="02020600040205080304" pitchFamily="18" charset="-128"/>
              </a:defRPr>
            </a:lvl1pPr>
            <a:lvl2pPr marL="742875" indent="-285722">
              <a:spcBef>
                <a:spcPct val="30000"/>
              </a:spcBef>
              <a:defRPr kumimoji="1" sz="1200">
                <a:solidFill>
                  <a:schemeClr val="tx1"/>
                </a:solidFill>
                <a:latin typeface="Arial" panose="020B0604020202020204" pitchFamily="34" charset="0"/>
                <a:ea typeface="ＭＳ Ｐ明朝" panose="02020600040205080304" pitchFamily="18" charset="-128"/>
              </a:defRPr>
            </a:lvl2pPr>
            <a:lvl3pPr marL="1142885" indent="-228577">
              <a:spcBef>
                <a:spcPct val="30000"/>
              </a:spcBef>
              <a:defRPr kumimoji="1" sz="1200">
                <a:solidFill>
                  <a:schemeClr val="tx1"/>
                </a:solidFill>
                <a:latin typeface="Arial" panose="020B0604020202020204" pitchFamily="34" charset="0"/>
                <a:ea typeface="ＭＳ Ｐ明朝" panose="02020600040205080304" pitchFamily="18" charset="-128"/>
              </a:defRPr>
            </a:lvl3pPr>
            <a:lvl4pPr marL="1601627" indent="-228577">
              <a:spcBef>
                <a:spcPct val="30000"/>
              </a:spcBef>
              <a:defRPr kumimoji="1" sz="1200">
                <a:solidFill>
                  <a:schemeClr val="tx1"/>
                </a:solidFill>
                <a:latin typeface="Arial" panose="020B0604020202020204" pitchFamily="34" charset="0"/>
                <a:ea typeface="ＭＳ Ｐ明朝" panose="02020600040205080304" pitchFamily="18" charset="-128"/>
              </a:defRPr>
            </a:lvl4pPr>
            <a:lvl5pPr marL="2058782" indent="-228577">
              <a:spcBef>
                <a:spcPct val="30000"/>
              </a:spcBef>
              <a:defRPr kumimoji="1" sz="1200">
                <a:solidFill>
                  <a:schemeClr val="tx1"/>
                </a:solidFill>
                <a:latin typeface="Arial" panose="020B0604020202020204" pitchFamily="34" charset="0"/>
                <a:ea typeface="ＭＳ Ｐ明朝" panose="02020600040205080304" pitchFamily="18" charset="-128"/>
              </a:defRPr>
            </a:lvl5pPr>
            <a:lvl6pPr marL="2515935"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6pPr>
            <a:lvl7pPr marL="2973090"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7pPr>
            <a:lvl8pPr marL="3430244"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8pPr>
            <a:lvl9pPr marL="3887398" indent="-228577" eaLnBrk="0" fontAlgn="base" hangingPunct="0">
              <a:spcBef>
                <a:spcPct val="30000"/>
              </a:spcBef>
              <a:spcAft>
                <a:spcPct val="0"/>
              </a:spcAft>
              <a:defRPr kumimoji="1" sz="1200">
                <a:solidFill>
                  <a:schemeClr val="tx1"/>
                </a:solidFill>
                <a:latin typeface="Arial" panose="020B0604020202020204" pitchFamily="34" charset="0"/>
                <a:ea typeface="ＭＳ Ｐ明朝" panose="02020600040205080304" pitchFamily="18" charset="-128"/>
              </a:defRPr>
            </a:lvl9pPr>
          </a:lstStyle>
          <a:p>
            <a:pPr>
              <a:spcBef>
                <a:spcPct val="0"/>
              </a:spcBef>
            </a:pPr>
            <a:fld id="{13D01214-C0A3-4F81-82F2-627E8B3638E3}" type="slidenum">
              <a:rPr lang="en-US" altLang="ja-JP" smtClean="0">
                <a:ea typeface="ＭＳ Ｐゴシック" panose="020B0600070205080204" pitchFamily="50" charset="-128"/>
              </a:rPr>
              <a:pPr>
                <a:spcBef>
                  <a:spcPct val="0"/>
                </a:spcBef>
              </a:pPr>
              <a:t>7</a:t>
            </a:fld>
            <a:endParaRPr lang="en-US" altLang="ja-JP">
              <a:ea typeface="ＭＳ Ｐゴシック" panose="020B0600070205080204" pitchFamily="50" charset="-128"/>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p:spPr>
        <p:txBody>
          <a:bodyPr/>
          <a:lstStyle/>
          <a:p>
            <a:pPr eaLnBrk="1" hangingPunct="1"/>
            <a:endParaRPr lang="ja-JP" altLang="en-US" dirty="0">
              <a:latin typeface="Arial" panose="020B0604020202020204" pitchFamily="34" charset="0"/>
            </a:endParaRPr>
          </a:p>
        </p:txBody>
      </p:sp>
    </p:spTree>
    <p:extLst>
      <p:ext uri="{BB962C8B-B14F-4D97-AF65-F5344CB8AC3E}">
        <p14:creationId xmlns:p14="http://schemas.microsoft.com/office/powerpoint/2010/main" val="2731083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スライド イメージ プレースホルダ 1"/>
          <p:cNvSpPr>
            <a:spLocks noGrp="1" noRot="1" noChangeAspect="1" noTextEdit="1"/>
          </p:cNvSpPr>
          <p:nvPr>
            <p:ph type="sldImg"/>
          </p:nvPr>
        </p:nvSpPr>
        <p:spPr>
          <a:ln/>
        </p:spPr>
      </p:sp>
      <p:sp>
        <p:nvSpPr>
          <p:cNvPr id="12291" name="ノート プレースホルダ 2"/>
          <p:cNvSpPr>
            <a:spLocks noGrp="1"/>
          </p:cNvSpPr>
          <p:nvPr>
            <p:ph type="body" idx="1"/>
          </p:nvPr>
        </p:nvSpPr>
        <p:spPr>
          <a:noFill/>
          <a:ln/>
        </p:spPr>
        <p:txBody>
          <a:bodyPr/>
          <a:lstStyle/>
          <a:p>
            <a:pPr eaLnBrk="1" hangingPunct="1"/>
            <a:endParaRPr lang="ja-JP" altLang="en-US" dirty="0">
              <a:solidFill>
                <a:srgbClr val="5F4427"/>
              </a:solidFill>
              <a:latin typeface="Arial" charset="0"/>
              <a:ea typeface="ＭＳ Ｐゴシック" charset="-128"/>
              <a:cs typeface="Arial" charset="0"/>
            </a:endParaRPr>
          </a:p>
        </p:txBody>
      </p:sp>
      <p:sp>
        <p:nvSpPr>
          <p:cNvPr id="12292" name="スライド番号プレースホルダ 3"/>
          <p:cNvSpPr>
            <a:spLocks noGrp="1"/>
          </p:cNvSpPr>
          <p:nvPr>
            <p:ph type="sldNum" sz="quarter" idx="5"/>
          </p:nvPr>
        </p:nvSpPr>
        <p:spPr>
          <a:noFill/>
        </p:spPr>
        <p:txBody>
          <a:bodyPr/>
          <a:lstStyle/>
          <a:p>
            <a:pPr>
              <a:defRPr/>
            </a:pPr>
            <a:fld id="{A274E303-EC91-48CD-8121-635F08954FA4}" type="slidenum">
              <a:rPr lang="en-US" altLang="ja-JP">
                <a:solidFill>
                  <a:srgbClr val="000000"/>
                </a:solidFill>
              </a:rPr>
              <a:pPr>
                <a:defRPr/>
              </a:pPr>
              <a:t>8</a:t>
            </a:fld>
            <a:endParaRPr lang="en-US" altLang="ja-JP">
              <a:solidFill>
                <a:srgbClr val="000000"/>
              </a:solidFill>
            </a:endParaRPr>
          </a:p>
        </p:txBody>
      </p:sp>
    </p:spTree>
    <p:extLst>
      <p:ext uri="{BB962C8B-B14F-4D97-AF65-F5344CB8AC3E}">
        <p14:creationId xmlns:p14="http://schemas.microsoft.com/office/powerpoint/2010/main" val="21115098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a:defRPr/>
            </a:pPr>
            <a:fld id="{B09696C6-DEDA-45C8-BA89-3C2438100AB0}" type="slidenum">
              <a:rPr lang="en-US" altLang="ja-JP" smtClean="0"/>
              <a:pPr>
                <a:defRPr/>
              </a:pPr>
              <a:t>9</a:t>
            </a:fld>
            <a:endParaRPr lang="en-US" altLang="ja-JP"/>
          </a:p>
        </p:txBody>
      </p:sp>
    </p:spTree>
    <p:extLst>
      <p:ext uri="{BB962C8B-B14F-4D97-AF65-F5344CB8AC3E}">
        <p14:creationId xmlns:p14="http://schemas.microsoft.com/office/powerpoint/2010/main" val="2399074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09696C6-DEDA-45C8-BA89-3C2438100AB0}" type="slidenum">
              <a:rPr lang="en-US" altLang="ja-JP" smtClean="0"/>
              <a:pPr>
                <a:defRPr/>
              </a:pPr>
              <a:t>10</a:t>
            </a:fld>
            <a:endParaRPr lang="en-US" altLang="ja-JP"/>
          </a:p>
        </p:txBody>
      </p:sp>
    </p:spTree>
    <p:extLst>
      <p:ext uri="{BB962C8B-B14F-4D97-AF65-F5344CB8AC3E}">
        <p14:creationId xmlns:p14="http://schemas.microsoft.com/office/powerpoint/2010/main" val="40144755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09696C6-DEDA-45C8-BA89-3C2438100AB0}" type="slidenum">
              <a:rPr lang="en-US" altLang="ja-JP" smtClean="0"/>
              <a:pPr>
                <a:defRPr/>
              </a:pPr>
              <a:t>11</a:t>
            </a:fld>
            <a:endParaRPr lang="en-US" altLang="ja-JP"/>
          </a:p>
        </p:txBody>
      </p:sp>
    </p:spTree>
    <p:extLst>
      <p:ext uri="{BB962C8B-B14F-4D97-AF65-F5344CB8AC3E}">
        <p14:creationId xmlns:p14="http://schemas.microsoft.com/office/powerpoint/2010/main" val="4014475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B09696C6-DEDA-45C8-BA89-3C2438100AB0}" type="slidenum">
              <a:rPr lang="en-US" altLang="ja-JP" smtClean="0"/>
              <a:pPr>
                <a:defRPr/>
              </a:pPr>
              <a:t>12</a:t>
            </a:fld>
            <a:endParaRPr lang="en-US" altLang="ja-JP"/>
          </a:p>
        </p:txBody>
      </p:sp>
    </p:spTree>
    <p:extLst>
      <p:ext uri="{BB962C8B-B14F-4D97-AF65-F5344CB8AC3E}">
        <p14:creationId xmlns:p14="http://schemas.microsoft.com/office/powerpoint/2010/main" val="4014475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D0B25-6FA9-5EAB-8395-315EA3D73A0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E7117FEA-7C1F-565B-8E2D-42A89DECA6D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23DB805-46C0-14FF-7F41-8306732E7C73}"/>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BBAA5ED0-3DF1-1E95-1487-DA555298BAE0}"/>
              </a:ext>
            </a:extLst>
          </p:cNvPr>
          <p:cNvSpPr>
            <a:spLocks noGrp="1"/>
          </p:cNvSpPr>
          <p:nvPr>
            <p:ph type="sldNum" sz="quarter" idx="10"/>
          </p:nvPr>
        </p:nvSpPr>
        <p:spPr/>
        <p:txBody>
          <a:bodyPr/>
          <a:lstStyle/>
          <a:p>
            <a:pPr>
              <a:defRPr/>
            </a:pPr>
            <a:fld id="{B09696C6-DEDA-45C8-BA89-3C2438100AB0}" type="slidenum">
              <a:rPr lang="en-US" altLang="ja-JP" smtClean="0"/>
              <a:pPr>
                <a:defRPr/>
              </a:pPr>
              <a:t>13</a:t>
            </a:fld>
            <a:endParaRPr lang="en-US" altLang="ja-JP"/>
          </a:p>
        </p:txBody>
      </p:sp>
    </p:spTree>
    <p:extLst>
      <p:ext uri="{BB962C8B-B14F-4D97-AF65-F5344CB8AC3E}">
        <p14:creationId xmlns:p14="http://schemas.microsoft.com/office/powerpoint/2010/main" val="1749037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gif"/><Relationship Id="rId1" Type="http://schemas.openxmlformats.org/officeDocument/2006/relationships/slideMaster" Target="../slideMasters/slideMaster2.xml"/><Relationship Id="rId5" Type="http://schemas.openxmlformats.org/officeDocument/2006/relationships/image" Target="../media/image4.gif"/><Relationship Id="rId4" Type="http://schemas.openxmlformats.org/officeDocument/2006/relationships/image" Target="../media/image3.gi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9" name="スライド番号プレースホルダ 5"/>
          <p:cNvSpPr>
            <a:spLocks noGrp="1"/>
          </p:cNvSpPr>
          <p:nvPr>
            <p:ph type="sldNum" sz="quarter" idx="12"/>
          </p:nvPr>
        </p:nvSpPr>
        <p:spPr>
          <a:xfrm>
            <a:off x="7010400" y="6589986"/>
            <a:ext cx="2133600" cy="268014"/>
          </a:xfrm>
        </p:spPr>
        <p:txBody>
          <a:bodyPr/>
          <a:lstStyle>
            <a:lvl1pPr>
              <a:defRPr sz="2000">
                <a:latin typeface="Arial" pitchFamily="34" charset="0"/>
                <a:cs typeface="Arial" pitchFamily="34" charset="0"/>
              </a:defRPr>
            </a:lvl1pPr>
          </a:lstStyle>
          <a:p>
            <a:fld id="{A9C5C2EC-A755-4AE6-A851-716D4D49C070}" type="slidenum">
              <a:rPr lang="ja-JP" altLang="en-US" smtClean="0"/>
              <a:pPr/>
              <a:t>‹#›</a:t>
            </a:fld>
            <a:endParaRPr lang="ja-JP" altLang="en-US"/>
          </a:p>
        </p:txBody>
      </p:sp>
      <p:sp>
        <p:nvSpPr>
          <p:cNvPr id="5" name="Text Box 25"/>
          <p:cNvSpPr txBox="1">
            <a:spLocks noChangeArrowheads="1"/>
          </p:cNvSpPr>
          <p:nvPr userDrawn="1"/>
        </p:nvSpPr>
        <p:spPr bwMode="auto">
          <a:xfrm>
            <a:off x="0" y="6583363"/>
            <a:ext cx="9144000" cy="276999"/>
          </a:xfrm>
          <a:prstGeom prst="rect">
            <a:avLst/>
          </a:prstGeom>
          <a:gradFill rotWithShape="1">
            <a:gsLst>
              <a:gs pos="0">
                <a:srgbClr val="CC0000"/>
              </a:gs>
              <a:gs pos="100000">
                <a:srgbClr val="CC0000">
                  <a:gamma/>
                  <a:shade val="46275"/>
                  <a:invGamma/>
                </a:srgbClr>
              </a:gs>
            </a:gsLst>
            <a:path path="shape">
              <a:fillToRect l="50000" t="50000" r="50000" b="50000"/>
            </a:path>
          </a:gradFill>
          <a:ln w="9525">
            <a:noFill/>
            <a:miter lim="800000"/>
            <a:headEnd/>
            <a:tailEnd/>
          </a:ln>
          <a:effectLst/>
        </p:spPr>
        <p:txBody>
          <a:bodyPr>
            <a:spAutoFit/>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ja-JP" sz="1200" b="1" i="1" dirty="0">
                <a:solidFill>
                  <a:schemeClr val="bg1"/>
                </a:solidFill>
                <a:effectLst>
                  <a:outerShdw blurRad="38100" dist="38100" dir="2700000" algn="tl">
                    <a:srgbClr val="000000"/>
                  </a:outerShdw>
                </a:effectLst>
                <a:latin typeface="Arial" pitchFamily="34" charset="0"/>
                <a:cs typeface="Arial" pitchFamily="34" charset="0"/>
              </a:rPr>
              <a:t>2025 Architecture Lab.,  Kobe University</a:t>
            </a:r>
            <a:endParaRPr lang="ja-JP" altLang="en-US" sz="1200" b="1" i="1" dirty="0">
              <a:solidFill>
                <a:schemeClr val="bg1"/>
              </a:solidFill>
              <a:effectLst>
                <a:outerShdw blurRad="38100" dist="38100" dir="2700000" algn="tl">
                  <a:srgbClr val="000000"/>
                </a:outerShdw>
              </a:effectLst>
              <a:latin typeface="Arial" pitchFamily="34" charset="0"/>
              <a:cs typeface="Arial" pitchFamily="34" charset="0"/>
            </a:endParaRPr>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9" name="スライド番号プレースホルダ 5"/>
          <p:cNvSpPr>
            <a:spLocks noGrp="1"/>
          </p:cNvSpPr>
          <p:nvPr>
            <p:ph type="sldNum" sz="quarter" idx="12"/>
          </p:nvPr>
        </p:nvSpPr>
        <p:spPr>
          <a:xfrm>
            <a:off x="7010400" y="6589986"/>
            <a:ext cx="2133600" cy="268014"/>
          </a:xfrm>
        </p:spPr>
        <p:txBody>
          <a:bodyPr/>
          <a:lstStyle>
            <a:lvl1pPr>
              <a:defRPr sz="2000">
                <a:latin typeface="Arial" pitchFamily="34" charset="0"/>
                <a:cs typeface="Arial"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9C5C2EC-A755-4AE6-A851-716D4D49C070}" type="slidenum">
              <a:rPr kumimoji="0" lang="ja-JP" altLang="en-US" sz="2000" b="0" i="0" u="none" strike="noStrike" kern="1200" cap="none" spc="0" normalizeH="0" baseline="0" noProof="0" smtClean="0">
                <a:ln>
                  <a:noFill/>
                </a:ln>
                <a:solidFill>
                  <a:prstClr val="white"/>
                </a:solidFill>
                <a:effectLst/>
                <a:uLnTx/>
                <a:uFillTx/>
                <a:latin typeface="Arial" pitchFamily="34" charset="0"/>
                <a:ea typeface="ＭＳ Ｐゴシック" panose="020B0600070205080204" pitchFamily="50"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000" b="0" i="0" u="none" strike="noStrike" kern="1200" cap="none" spc="0" normalizeH="0" baseline="0" noProof="0">
              <a:ln>
                <a:noFill/>
              </a:ln>
              <a:solidFill>
                <a:prstClr val="white"/>
              </a:solidFill>
              <a:effectLst/>
              <a:uLnTx/>
              <a:uFillTx/>
              <a:latin typeface="Arial" pitchFamily="34" charset="0"/>
              <a:ea typeface="ＭＳ Ｐゴシック" panose="020B0600070205080204" pitchFamily="50" charset="-128"/>
              <a:cs typeface="Arial" pitchFamily="34" charset="0"/>
            </a:endParaRPr>
          </a:p>
        </p:txBody>
      </p:sp>
      <p:sp>
        <p:nvSpPr>
          <p:cNvPr id="5" name="Text Box 25"/>
          <p:cNvSpPr txBox="1">
            <a:spLocks noChangeArrowheads="1"/>
          </p:cNvSpPr>
          <p:nvPr userDrawn="1"/>
        </p:nvSpPr>
        <p:spPr bwMode="auto">
          <a:xfrm>
            <a:off x="0" y="6583363"/>
            <a:ext cx="9144000" cy="276999"/>
          </a:xfrm>
          <a:prstGeom prst="rect">
            <a:avLst/>
          </a:prstGeom>
          <a:gradFill rotWithShape="1">
            <a:gsLst>
              <a:gs pos="0">
                <a:srgbClr val="CC0000"/>
              </a:gs>
              <a:gs pos="100000">
                <a:srgbClr val="CC0000">
                  <a:gamma/>
                  <a:shade val="46275"/>
                  <a:invGamma/>
                </a:srgbClr>
              </a:gs>
            </a:gsLst>
            <a:path path="shape">
              <a:fillToRect l="50000" t="50000" r="50000" b="50000"/>
            </a:path>
          </a:gra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ja-JP" sz="1200" b="1" i="1" u="none" strike="noStrike" kern="1200" cap="none" spc="0" normalizeH="0" baseline="0" noProof="0">
                <a:ln>
                  <a:noFill/>
                </a:ln>
                <a:solidFill>
                  <a:prstClr val="white"/>
                </a:solidFill>
                <a:effectLst>
                  <a:outerShdw blurRad="38100" dist="38100" dir="2700000" algn="tl">
                    <a:srgbClr val="000000"/>
                  </a:outerShdw>
                </a:effectLst>
                <a:uLnTx/>
                <a:uFillTx/>
                <a:latin typeface="Arial" pitchFamily="34" charset="0"/>
                <a:ea typeface="ＭＳ Ｐゴシック" panose="020B0600070205080204" pitchFamily="50" charset="-128"/>
                <a:cs typeface="Arial" pitchFamily="34" charset="0"/>
              </a:rPr>
              <a:t>2020 </a:t>
            </a:r>
            <a:r>
              <a:rPr kumimoji="0" lang="en-US" altLang="ja-JP" sz="12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ＭＳ Ｐゴシック" panose="020B0600070205080204" pitchFamily="50" charset="-128"/>
                <a:cs typeface="Arial" pitchFamily="34" charset="0"/>
              </a:rPr>
              <a:t>Integrated Silicon &amp; Software Architecture Lab.,  Kobe University</a:t>
            </a:r>
            <a:endParaRPr kumimoji="0" lang="ja-JP" altLang="en-US" sz="12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93302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0" y="0"/>
            <a:ext cx="9144000" cy="885371"/>
          </a:xfrm>
        </p:spPr>
        <p:txBody>
          <a:bodyPr>
            <a:normAutofit/>
          </a:bodyPr>
          <a:lstStyle>
            <a:lvl1pPr>
              <a:defRPr sz="4800" b="1">
                <a:latin typeface="Arial" pitchFamily="34" charset="0"/>
                <a:cs typeface="Arial" pitchFamily="34" charset="0"/>
              </a:defRPr>
            </a:lvl1pPr>
          </a:lstStyle>
          <a:p>
            <a:r>
              <a:rPr lang="ja-JP" altLang="en-US" dirty="0"/>
              <a:t>マスタ タイトルの書式設定</a:t>
            </a:r>
          </a:p>
        </p:txBody>
      </p:sp>
      <p:sp>
        <p:nvSpPr>
          <p:cNvPr id="3" name="Line 4"/>
          <p:cNvSpPr>
            <a:spLocks noChangeShapeType="1"/>
          </p:cNvSpPr>
          <p:nvPr userDrawn="1"/>
        </p:nvSpPr>
        <p:spPr bwMode="auto">
          <a:xfrm>
            <a:off x="358775" y="952725"/>
            <a:ext cx="8424863" cy="0"/>
          </a:xfrm>
          <a:prstGeom prst="line">
            <a:avLst/>
          </a:prstGeom>
          <a:noFill/>
          <a:ln w="50800">
            <a:solidFill>
              <a:srgbClr val="A20000"/>
            </a:solidFill>
            <a:round/>
            <a:headEnd/>
            <a:tailEnd/>
          </a:ln>
          <a:effectLst/>
        </p:spPr>
        <p:txBody>
          <a:bodyPr/>
          <a:lstStyle/>
          <a:p>
            <a:pPr marL="0" marR="0" lvl="0" indent="0" algn="ctr" defTabSz="457200" rtl="0" eaLnBrk="0" fontAlgn="auto" latinLnBrk="0" hangingPunct="0">
              <a:lnSpc>
                <a:spcPct val="100000"/>
              </a:lnSpc>
              <a:spcBef>
                <a:spcPts val="0"/>
              </a:spcBef>
              <a:spcAft>
                <a:spcPts val="0"/>
              </a:spcAft>
              <a:buClrTx/>
              <a:buSzTx/>
              <a:buFontTx/>
              <a:buNone/>
              <a:tabLst/>
              <a:defRPr/>
            </a:pPr>
            <a:endParaRPr kumimoji="0" lang="ja-JP" altLang="en-US" sz="24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4" name="スライド番号プレースホルダ 5"/>
          <p:cNvSpPr>
            <a:spLocks noGrp="1"/>
          </p:cNvSpPr>
          <p:nvPr>
            <p:ph type="sldNum" sz="quarter" idx="12"/>
          </p:nvPr>
        </p:nvSpPr>
        <p:spPr>
          <a:xfrm>
            <a:off x="7010400" y="6589986"/>
            <a:ext cx="2133600" cy="268014"/>
          </a:xfrm>
        </p:spPr>
        <p:txBody>
          <a:bodyPr/>
          <a:lstStyle>
            <a:lvl1pPr>
              <a:defRPr sz="2000">
                <a:solidFill>
                  <a:srgbClr val="A20000"/>
                </a:solidFill>
                <a:latin typeface="Arial" pitchFamily="34" charset="0"/>
                <a:cs typeface="Arial"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9C5C2EC-A755-4AE6-A851-716D4D49C070}" type="slidenum">
              <a:rPr kumimoji="0" lang="ja-JP" altLang="en-US" sz="2000" b="0" i="0" u="none" strike="noStrike" kern="1200" cap="none" spc="0" normalizeH="0" baseline="0" noProof="0" smtClean="0">
                <a:ln>
                  <a:noFill/>
                </a:ln>
                <a:solidFill>
                  <a:srgbClr val="A20000"/>
                </a:solidFill>
                <a:effectLst/>
                <a:uLnTx/>
                <a:uFillTx/>
                <a:latin typeface="Arial" pitchFamily="34" charset="0"/>
                <a:ea typeface="ＭＳ Ｐゴシック" panose="020B0600070205080204" pitchFamily="50"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2000" b="0" i="0" u="none" strike="noStrike" kern="1200" cap="none" spc="0" normalizeH="0" baseline="0" noProof="0" dirty="0">
              <a:ln>
                <a:noFill/>
              </a:ln>
              <a:solidFill>
                <a:srgbClr val="A20000"/>
              </a:solidFill>
              <a:effectLst/>
              <a:uLnTx/>
              <a:uFillTx/>
              <a:latin typeface="Arial" pitchFamily="34" charset="0"/>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1787750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125413"/>
            <a:ext cx="8229600" cy="614362"/>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977900"/>
            <a:ext cx="4038600" cy="25923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57200" y="3722688"/>
            <a:ext cx="4038600" cy="25923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half" idx="3"/>
          </p:nvPr>
        </p:nvSpPr>
        <p:spPr>
          <a:xfrm>
            <a:off x="4648200" y="977900"/>
            <a:ext cx="4038600" cy="53371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37867411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125413"/>
            <a:ext cx="8229600" cy="614362"/>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977900"/>
            <a:ext cx="8229600" cy="5337175"/>
          </a:xfrm>
        </p:spPr>
        <p:txBody>
          <a:bodyPr/>
          <a:lstStyle/>
          <a:p>
            <a:pPr lvl="0"/>
            <a:endParaRPr lang="ja-JP" altLang="en-US" noProof="0"/>
          </a:p>
        </p:txBody>
      </p:sp>
    </p:spTree>
    <p:extLst>
      <p:ext uri="{BB962C8B-B14F-4D97-AF65-F5344CB8AC3E}">
        <p14:creationId xmlns:p14="http://schemas.microsoft.com/office/powerpoint/2010/main" val="3860954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457200"/>
            <a:ext cx="7772400" cy="5638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a:prstGeom prst="rect">
            <a:avLst/>
          </a:prstGeom>
        </p:spPr>
        <p:txBody>
          <a:bodyPr/>
          <a:lstStyle>
            <a:lvl1pPr eaLnBrk="0" hangingPunct="0">
              <a:defRPr>
                <a:solidFill>
                  <a:srgbClr val="FFFFFF"/>
                </a:solidFill>
                <a:latin typeface="Times New Roman" pitchFamily="18" charset="0"/>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altLang="ja-JP"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50" charset="-128"/>
              <a:cs typeface="+mn-cs"/>
            </a:endParaRPr>
          </a:p>
        </p:txBody>
      </p:sp>
      <p:sp>
        <p:nvSpPr>
          <p:cNvPr id="4" name="フッター プレースホルダ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FFFFFF"/>
                </a:solidFill>
                <a:latin typeface="Times New Roman" pitchFamily="18" charset="0"/>
              </a:defRPr>
            </a:lvl1p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altLang="ja-JP" sz="1800" b="0" i="0" u="none" strike="noStrike" kern="1200" cap="none" spc="0" normalizeH="0" baseline="0" noProof="0">
              <a:ln>
                <a:noFill/>
              </a:ln>
              <a:solidFill>
                <a:srgbClr val="FFFFFF"/>
              </a:solidFill>
              <a:effectLst/>
              <a:uLnTx/>
              <a:uFillTx/>
              <a:latin typeface="Times New Roman" pitchFamily="18" charset="0"/>
              <a:ea typeface="ＭＳ Ｐゴシック" panose="020B0600070205080204" pitchFamily="50" charset="-128"/>
              <a:cs typeface="+mn-cs"/>
            </a:endParaRPr>
          </a:p>
        </p:txBody>
      </p:sp>
      <p:sp>
        <p:nvSpPr>
          <p:cNvPr id="5" name="スライド番号プレースホルダ 4"/>
          <p:cNvSpPr>
            <a:spLocks noGrp="1"/>
          </p:cNvSpPr>
          <p:nvPr>
            <p:ph type="sldNum" sz="quarter" idx="12"/>
          </p:nvPr>
        </p:nvSpPr>
        <p:spPr>
          <a:xfrm>
            <a:off x="7219950" y="6543675"/>
            <a:ext cx="1905000" cy="457200"/>
          </a:xfrm>
        </p:spPr>
        <p:txBody>
          <a:bodyPr/>
          <a:lstStyle>
            <a:lvl1pPr eaLnBrk="0" hangingPunct="0">
              <a:defRPr sz="1600" b="1">
                <a:solidFill>
                  <a:srgbClr val="FFFFFF"/>
                </a:solidFill>
              </a:defRPr>
            </a:lvl1pPr>
          </a:lstStyle>
          <a:p>
            <a:pPr marL="0" marR="0" lvl="0" indent="0" algn="r" defTabSz="457200" rtl="0" eaLnBrk="0" fontAlgn="auto" latinLnBrk="0" hangingPunct="0">
              <a:lnSpc>
                <a:spcPct val="100000"/>
              </a:lnSpc>
              <a:spcBef>
                <a:spcPts val="0"/>
              </a:spcBef>
              <a:spcAft>
                <a:spcPts val="0"/>
              </a:spcAft>
              <a:buClrTx/>
              <a:buSzTx/>
              <a:buFontTx/>
              <a:buNone/>
              <a:tabLst/>
              <a:defRPr/>
            </a:pPr>
            <a:fld id="{0C332BA4-B0CB-4363-9862-DB416C535DE8}" type="slidenum">
              <a:rPr kumimoji="0" lang="ja-JP" altLang="en-US" sz="1600" b="1" i="0" u="none" strike="noStrike" kern="1200" cap="none" spc="0" normalizeH="0" baseline="0" noProof="0">
                <a:ln>
                  <a:noFill/>
                </a:ln>
                <a:solidFill>
                  <a:srgbClr val="FFFFFF"/>
                </a:solidFill>
                <a:effectLst/>
                <a:uLnTx/>
                <a:uFillTx/>
                <a:latin typeface="Arial" pitchFamily="34" charset="0"/>
                <a:ea typeface="ＭＳ Ｐゴシック" panose="020B0600070205080204" pitchFamily="50" charset="-128"/>
                <a:cs typeface="Arial" pitchFamily="34" charset="0"/>
              </a:rPr>
              <a:pPr marL="0" marR="0" lvl="0" indent="0" algn="r" defTabSz="457200" rtl="0" eaLnBrk="0" fontAlgn="auto" latinLnBrk="0" hangingPunct="0">
                <a:lnSpc>
                  <a:spcPct val="100000"/>
                </a:lnSpc>
                <a:spcBef>
                  <a:spcPts val="0"/>
                </a:spcBef>
                <a:spcAft>
                  <a:spcPts val="0"/>
                </a:spcAft>
                <a:buClrTx/>
                <a:buSzTx/>
                <a:buFontTx/>
                <a:buNone/>
                <a:tabLst/>
                <a:defRPr/>
              </a:pPr>
              <a:t>‹#›</a:t>
            </a:fld>
            <a:endParaRPr kumimoji="0" lang="en-US" altLang="ja-JP" sz="1600" b="1" i="0" u="none" strike="noStrike" kern="1200" cap="none" spc="0" normalizeH="0" baseline="0" noProof="0">
              <a:ln>
                <a:noFill/>
              </a:ln>
              <a:solidFill>
                <a:srgbClr val="FFFFFF"/>
              </a:solidFill>
              <a:effectLst/>
              <a:uLnTx/>
              <a:uFillTx/>
              <a:latin typeface="Arial" pitchFamily="34" charset="0"/>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24063608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25039722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101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1_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0"/>
            <a:ext cx="8856984" cy="885371"/>
          </a:xfrm>
        </p:spPr>
        <p:txBody>
          <a:bodyPr>
            <a:normAutofit/>
          </a:bodyPr>
          <a:lstStyle>
            <a:lvl1pPr algn="l">
              <a:defRPr sz="4800" b="1">
                <a:latin typeface="メイリオ" panose="020B0604030504040204" pitchFamily="50" charset="-128"/>
                <a:ea typeface="メイリオ" panose="020B0604030504040204" pitchFamily="50" charset="-128"/>
                <a:cs typeface="Arial" pitchFamily="34" charset="0"/>
              </a:defRPr>
            </a:lvl1pPr>
          </a:lstStyle>
          <a:p>
            <a:r>
              <a:rPr lang="ja-JP" altLang="en-US" dirty="0"/>
              <a:t>マスタ タイトルの書式設定</a:t>
            </a:r>
          </a:p>
        </p:txBody>
      </p:sp>
      <p:sp>
        <p:nvSpPr>
          <p:cNvPr id="4" name="スライド番号プレースホルダ 5"/>
          <p:cNvSpPr>
            <a:spLocks noGrp="1"/>
          </p:cNvSpPr>
          <p:nvPr>
            <p:ph type="sldNum" sz="quarter" idx="12"/>
          </p:nvPr>
        </p:nvSpPr>
        <p:spPr>
          <a:xfrm>
            <a:off x="7010400" y="6589986"/>
            <a:ext cx="2133600" cy="268014"/>
          </a:xfrm>
        </p:spPr>
        <p:txBody>
          <a:bodyPr/>
          <a:lstStyle>
            <a:lvl1pPr>
              <a:defRPr sz="2000">
                <a:solidFill>
                  <a:srgbClr val="A20000"/>
                </a:solidFill>
                <a:latin typeface="Arial" pitchFamily="34" charset="0"/>
                <a:cs typeface="Arial" pitchFamily="34" charset="0"/>
              </a:defRPr>
            </a:lvl1pPr>
          </a:lstStyle>
          <a:p>
            <a:fld id="{A9C5C2EC-A755-4AE6-A851-716D4D49C070}" type="slidenum">
              <a:rPr lang="ja-JP" altLang="en-US" smtClean="0"/>
              <a:pPr/>
              <a:t>‹#›</a:t>
            </a:fld>
            <a:endParaRPr lang="ja-JP" alt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AndTx">
  <p:cSld name="タイトル、2 つのコンテンツ、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125413"/>
            <a:ext cx="8229600" cy="614362"/>
          </a:xfrm>
        </p:spPr>
        <p:txBody>
          <a:bodyPr/>
          <a:lstStyle/>
          <a:p>
            <a:r>
              <a:rPr lang="ja-JP" altLang="en-US"/>
              <a:t>マスター タイトルの書式設定</a:t>
            </a:r>
          </a:p>
        </p:txBody>
      </p:sp>
      <p:sp>
        <p:nvSpPr>
          <p:cNvPr id="3" name="コンテンツ プレースホルダー 2"/>
          <p:cNvSpPr>
            <a:spLocks noGrp="1"/>
          </p:cNvSpPr>
          <p:nvPr>
            <p:ph sz="quarter" idx="1"/>
          </p:nvPr>
        </p:nvSpPr>
        <p:spPr>
          <a:xfrm>
            <a:off x="457200" y="977900"/>
            <a:ext cx="4038600" cy="25923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quarter" idx="2"/>
          </p:nvPr>
        </p:nvSpPr>
        <p:spPr>
          <a:xfrm>
            <a:off x="457200" y="3722688"/>
            <a:ext cx="4038600" cy="25923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ー 4"/>
          <p:cNvSpPr>
            <a:spLocks noGrp="1"/>
          </p:cNvSpPr>
          <p:nvPr>
            <p:ph type="body" sz="half" idx="3"/>
          </p:nvPr>
        </p:nvSpPr>
        <p:spPr>
          <a:xfrm>
            <a:off x="4648200" y="977900"/>
            <a:ext cx="4038600" cy="533717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タイトルと表">
    <p:spTree>
      <p:nvGrpSpPr>
        <p:cNvPr id="1" name=""/>
        <p:cNvGrpSpPr/>
        <p:nvPr/>
      </p:nvGrpSpPr>
      <p:grpSpPr>
        <a:xfrm>
          <a:off x="0" y="0"/>
          <a:ext cx="0" cy="0"/>
          <a:chOff x="0" y="0"/>
          <a:chExt cx="0" cy="0"/>
        </a:xfrm>
      </p:grpSpPr>
      <p:sp>
        <p:nvSpPr>
          <p:cNvPr id="2" name="タイトル 1"/>
          <p:cNvSpPr>
            <a:spLocks noGrp="1"/>
          </p:cNvSpPr>
          <p:nvPr>
            <p:ph type="title"/>
          </p:nvPr>
        </p:nvSpPr>
        <p:spPr>
          <a:xfrm>
            <a:off x="468313" y="125413"/>
            <a:ext cx="8229600" cy="614362"/>
          </a:xfrm>
        </p:spPr>
        <p:txBody>
          <a:bodyPr/>
          <a:lstStyle/>
          <a:p>
            <a:r>
              <a:rPr lang="ja-JP" altLang="en-US"/>
              <a:t>マスタ タイトルの書式設定</a:t>
            </a:r>
          </a:p>
        </p:txBody>
      </p:sp>
      <p:sp>
        <p:nvSpPr>
          <p:cNvPr id="3" name="表プレースホルダ 2"/>
          <p:cNvSpPr>
            <a:spLocks noGrp="1"/>
          </p:cNvSpPr>
          <p:nvPr>
            <p:ph type="tbl" idx="1"/>
          </p:nvPr>
        </p:nvSpPr>
        <p:spPr>
          <a:xfrm>
            <a:off x="457200" y="977900"/>
            <a:ext cx="8229600" cy="5337175"/>
          </a:xfrm>
        </p:spPr>
        <p:txBody>
          <a:bodyPr/>
          <a:lstStyle/>
          <a:p>
            <a:pPr lvl="0"/>
            <a:endParaRPr lang="ja-JP" altLang="en-U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 1"/>
          <p:cNvSpPr>
            <a:spLocks noGrp="1"/>
          </p:cNvSpPr>
          <p:nvPr>
            <p:ph/>
          </p:nvPr>
        </p:nvSpPr>
        <p:spPr>
          <a:xfrm>
            <a:off x="685800" y="457200"/>
            <a:ext cx="7772400" cy="5638800"/>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日付プレースホルダ 2"/>
          <p:cNvSpPr>
            <a:spLocks noGrp="1"/>
          </p:cNvSpPr>
          <p:nvPr>
            <p:ph type="dt" sz="half" idx="10"/>
          </p:nvPr>
        </p:nvSpPr>
        <p:spPr>
          <a:xfrm>
            <a:off x="685800" y="6248400"/>
            <a:ext cx="1905000" cy="457200"/>
          </a:xfrm>
          <a:prstGeom prst="rect">
            <a:avLst/>
          </a:prstGeom>
        </p:spPr>
        <p:txBody>
          <a:bodyPr/>
          <a:lstStyle>
            <a:lvl1pPr eaLnBrk="0" hangingPunct="0">
              <a:defRPr>
                <a:solidFill>
                  <a:srgbClr val="FFFFFF"/>
                </a:solidFill>
                <a:latin typeface="Times New Roman" pitchFamily="18" charset="0"/>
              </a:defRPr>
            </a:lvl1pPr>
          </a:lstStyle>
          <a:p>
            <a:pPr>
              <a:defRPr/>
            </a:pPr>
            <a:endParaRPr lang="en-US" altLang="ja-JP"/>
          </a:p>
        </p:txBody>
      </p:sp>
      <p:sp>
        <p:nvSpPr>
          <p:cNvPr id="4" name="フッター プレースホルダ 3"/>
          <p:cNvSpPr>
            <a:spLocks noGrp="1"/>
          </p:cNvSpPr>
          <p:nvPr>
            <p:ph type="ftr" sz="quarter" idx="11"/>
          </p:nvPr>
        </p:nvSpPr>
        <p:spPr>
          <a:xfrm>
            <a:off x="3124200" y="6248400"/>
            <a:ext cx="2895600" cy="457200"/>
          </a:xfrm>
          <a:prstGeom prst="rect">
            <a:avLst/>
          </a:prstGeom>
        </p:spPr>
        <p:txBody>
          <a:bodyPr/>
          <a:lstStyle>
            <a:lvl1pPr eaLnBrk="0" hangingPunct="0">
              <a:defRPr>
                <a:solidFill>
                  <a:srgbClr val="FFFFFF"/>
                </a:solidFill>
                <a:latin typeface="Times New Roman" pitchFamily="18" charset="0"/>
              </a:defRPr>
            </a:lvl1pPr>
          </a:lstStyle>
          <a:p>
            <a:pPr>
              <a:defRPr/>
            </a:pPr>
            <a:endParaRPr lang="en-US" altLang="ja-JP"/>
          </a:p>
        </p:txBody>
      </p:sp>
      <p:sp>
        <p:nvSpPr>
          <p:cNvPr id="5" name="スライド番号プレースホルダ 4"/>
          <p:cNvSpPr>
            <a:spLocks noGrp="1"/>
          </p:cNvSpPr>
          <p:nvPr>
            <p:ph type="sldNum" sz="quarter" idx="12"/>
          </p:nvPr>
        </p:nvSpPr>
        <p:spPr>
          <a:xfrm>
            <a:off x="7219950" y="6543675"/>
            <a:ext cx="1905000" cy="457200"/>
          </a:xfrm>
        </p:spPr>
        <p:txBody>
          <a:bodyPr/>
          <a:lstStyle>
            <a:lvl1pPr eaLnBrk="0" hangingPunct="0">
              <a:defRPr sz="1600" b="1">
                <a:solidFill>
                  <a:srgbClr val="FFFFFF"/>
                </a:solidFill>
              </a:defRPr>
            </a:lvl1pPr>
          </a:lstStyle>
          <a:p>
            <a:pPr>
              <a:defRPr/>
            </a:pPr>
            <a:fld id="{0C332BA4-B0CB-4363-9862-DB416C535DE8}" type="slidenum">
              <a:rPr lang="ja-JP" altLang="en-US"/>
              <a:pPr>
                <a:defRPr/>
              </a:pPr>
              <a:t>‹#›</a:t>
            </a:fld>
            <a:endParaRPr lang="en-US" altLang="ja-JP"/>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extLst>
      <p:ext uri="{BB962C8B-B14F-4D97-AF65-F5344CB8AC3E}">
        <p14:creationId xmlns:p14="http://schemas.microsoft.com/office/powerpoint/2010/main" val="1596519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白紙">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3355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 サブタイトルの書式設定</a:t>
            </a:r>
          </a:p>
        </p:txBody>
      </p:sp>
      <p:sp>
        <p:nvSpPr>
          <p:cNvPr id="9" name="スライド番号プレースホルダ 5"/>
          <p:cNvSpPr>
            <a:spLocks noGrp="1"/>
          </p:cNvSpPr>
          <p:nvPr>
            <p:ph type="sldNum" sz="quarter" idx="12"/>
          </p:nvPr>
        </p:nvSpPr>
        <p:spPr>
          <a:xfrm>
            <a:off x="7010400" y="6589986"/>
            <a:ext cx="2133600" cy="268014"/>
          </a:xfrm>
        </p:spPr>
        <p:txBody>
          <a:bodyPr/>
          <a:lstStyle>
            <a:lvl1pPr>
              <a:defRPr sz="2000">
                <a:latin typeface="Arial" pitchFamily="34" charset="0"/>
                <a:cs typeface="Arial" pitchFamily="34" charset="0"/>
              </a:defRPr>
            </a:lvl1pPr>
          </a:lstStyle>
          <a:p>
            <a:pPr marL="0" marR="0" lvl="0" indent="0" algn="r" defTabSz="914400" rtl="0" eaLnBrk="1" fontAlgn="base" latinLnBrk="0" hangingPunct="1">
              <a:lnSpc>
                <a:spcPct val="100000"/>
              </a:lnSpc>
              <a:spcBef>
                <a:spcPct val="0"/>
              </a:spcBef>
              <a:spcAft>
                <a:spcPct val="0"/>
              </a:spcAft>
              <a:buClrTx/>
              <a:buSzTx/>
              <a:buFontTx/>
              <a:buNone/>
              <a:tabLst/>
              <a:defRPr/>
            </a:pPr>
            <a:fld id="{A9C5C2EC-A755-4AE6-A851-716D4D49C070}" type="slidenum">
              <a:rPr kumimoji="1" lang="ja-JP" altLang="en-US" sz="2000" b="1" i="0" u="none" strike="noStrike" kern="1200" cap="none" spc="0" normalizeH="0" baseline="0" noProof="0" smtClean="0">
                <a:ln>
                  <a:noFill/>
                </a:ln>
                <a:solidFill>
                  <a:prstClr val="black"/>
                </a:solidFill>
                <a:effectLst/>
                <a:uLnTx/>
                <a:uFillTx/>
                <a:latin typeface="Arial" pitchFamily="34" charset="0"/>
                <a:ea typeface="ＭＳ Ｐゴシック" pitchFamily="50"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a:t>
            </a:fld>
            <a:endParaRPr kumimoji="1" lang="ja-JP" altLang="en-US" sz="2000" b="1" i="0" u="none" strike="noStrike" kern="1200" cap="none" spc="0" normalizeH="0" baseline="0" noProof="0">
              <a:ln>
                <a:noFill/>
              </a:ln>
              <a:solidFill>
                <a:prstClr val="black"/>
              </a:solidFill>
              <a:effectLst/>
              <a:uLnTx/>
              <a:uFillTx/>
              <a:latin typeface="Arial" pitchFamily="34" charset="0"/>
              <a:ea typeface="ＭＳ Ｐゴシック" pitchFamily="50" charset="-128"/>
              <a:cs typeface="Arial" pitchFamily="34" charset="0"/>
            </a:endParaRPr>
          </a:p>
        </p:txBody>
      </p:sp>
      <p:sp>
        <p:nvSpPr>
          <p:cNvPr id="5" name="Text Box 25"/>
          <p:cNvSpPr txBox="1">
            <a:spLocks noChangeArrowheads="1"/>
          </p:cNvSpPr>
          <p:nvPr userDrawn="1"/>
        </p:nvSpPr>
        <p:spPr bwMode="auto">
          <a:xfrm>
            <a:off x="0" y="6583363"/>
            <a:ext cx="9144000" cy="274637"/>
          </a:xfrm>
          <a:prstGeom prst="rect">
            <a:avLst/>
          </a:prstGeom>
          <a:gradFill rotWithShape="1">
            <a:gsLst>
              <a:gs pos="0">
                <a:srgbClr val="CC0000"/>
              </a:gs>
              <a:gs pos="100000">
                <a:srgbClr val="CC0000">
                  <a:gamma/>
                  <a:shade val="46275"/>
                  <a:invGamma/>
                </a:srgbClr>
              </a:gs>
            </a:gsLst>
            <a:path path="shape">
              <a:fillToRect l="50000" t="50000" r="50000" b="50000"/>
            </a:path>
          </a:grad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altLang="ja-JP" sz="12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ＭＳ Ｐゴシック" pitchFamily="50" charset="-128"/>
                <a:cs typeface="Arial" pitchFamily="34" charset="0"/>
              </a:rPr>
              <a:t>2018  Kobe University Integrated </a:t>
            </a:r>
            <a:r>
              <a:rPr kumimoji="1" lang="en-US" altLang="ja-JP" sz="1200" b="1" i="1" u="none" strike="noStrike" kern="1200" cap="none" spc="0" normalizeH="0" baseline="0" noProof="0" dirty="0" err="1">
                <a:ln>
                  <a:noFill/>
                </a:ln>
                <a:solidFill>
                  <a:prstClr val="white"/>
                </a:solidFill>
                <a:effectLst>
                  <a:outerShdw blurRad="38100" dist="38100" dir="2700000" algn="tl">
                    <a:srgbClr val="000000"/>
                  </a:outerShdw>
                </a:effectLst>
                <a:uLnTx/>
                <a:uFillTx/>
                <a:latin typeface="Arial" pitchFamily="34" charset="0"/>
                <a:ea typeface="ＭＳ Ｐゴシック" pitchFamily="50" charset="-128"/>
                <a:cs typeface="Arial" pitchFamily="34" charset="0"/>
              </a:rPr>
              <a:t>Silicon&amp;Software</a:t>
            </a:r>
            <a:r>
              <a:rPr kumimoji="1" lang="en-US" altLang="ja-JP" sz="12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ＭＳ Ｐゴシック" pitchFamily="50" charset="-128"/>
                <a:cs typeface="Arial" pitchFamily="34" charset="0"/>
              </a:rPr>
              <a:t> Architecture Laboratory </a:t>
            </a:r>
            <a:r>
              <a:rPr kumimoji="1" lang="ja-JP" altLang="en-US" sz="1200" b="1" i="1" u="none" strike="noStrike" kern="1200" cap="none" spc="0" normalizeH="0" baseline="0" noProof="0" dirty="0">
                <a:ln>
                  <a:noFill/>
                </a:ln>
                <a:solidFill>
                  <a:prstClr val="white"/>
                </a:solidFill>
                <a:effectLst>
                  <a:outerShdw blurRad="38100" dist="38100" dir="2700000" algn="tl">
                    <a:srgbClr val="000000"/>
                  </a:outerShdw>
                </a:effectLst>
                <a:uLnTx/>
                <a:uFillTx/>
                <a:latin typeface="Arial" pitchFamily="34" charset="0"/>
                <a:ea typeface="ＭＳ Ｐゴシック" pitchFamily="50" charset="-128"/>
                <a:cs typeface="Arial" pitchFamily="34" charset="0"/>
              </a:rPr>
              <a:t>　</a:t>
            </a:r>
          </a:p>
        </p:txBody>
      </p:sp>
    </p:spTree>
    <p:extLst>
      <p:ext uri="{BB962C8B-B14F-4D97-AF65-F5344CB8AC3E}">
        <p14:creationId xmlns:p14="http://schemas.microsoft.com/office/powerpoint/2010/main" val="3547025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8360" y="548680"/>
            <a:ext cx="9000000" cy="576064"/>
          </a:xfrm>
          <a:prstGeom prst="rect">
            <a:avLst/>
          </a:prstGeom>
        </p:spPr>
        <p:txBody>
          <a:bodyPr>
            <a:noAutofit/>
          </a:bodyPr>
          <a:lstStyle>
            <a:lvl1pPr>
              <a:defRPr sz="3600">
                <a:latin typeface="Tahoma" pitchFamily="34" charset="0"/>
                <a:ea typeface="HG丸ｺﾞｼｯｸM-PRO" pitchFamily="50" charset="-128"/>
                <a:cs typeface="Tahoma" pitchFamily="34" charset="0"/>
              </a:defRPr>
            </a:lvl1pPr>
          </a:lstStyle>
          <a:p>
            <a:r>
              <a:rPr kumimoji="0" lang="ja-JP" altLang="en-US" dirty="0"/>
              <a:t>マスター タイトルの書式設定</a:t>
            </a:r>
            <a:endParaRPr kumimoji="0" lang="en-US" dirty="0"/>
          </a:p>
        </p:txBody>
      </p:sp>
      <p:sp>
        <p:nvSpPr>
          <p:cNvPr id="3" name="コンテンツ プレースホルダー 2"/>
          <p:cNvSpPr>
            <a:spLocks noGrp="1"/>
          </p:cNvSpPr>
          <p:nvPr>
            <p:ph idx="1"/>
          </p:nvPr>
        </p:nvSpPr>
        <p:spPr>
          <a:xfrm>
            <a:off x="78360" y="1340768"/>
            <a:ext cx="9000000" cy="5040000"/>
          </a:xfrm>
          <a:prstGeom prst="rect">
            <a:avLst/>
          </a:prstGeom>
        </p:spPr>
        <p:txBody>
          <a:bodyPr/>
          <a:lstStyle>
            <a:lvl1pPr marL="363538" indent="-363538">
              <a:buSzPct val="80000"/>
              <a:buFontTx/>
              <a:buBlip>
                <a:blip r:embed="rId2"/>
              </a:buBlip>
              <a:tabLst/>
              <a:defRPr>
                <a:solidFill>
                  <a:srgbClr val="003366"/>
                </a:solidFill>
                <a:latin typeface="Tahoma" pitchFamily="34" charset="0"/>
                <a:ea typeface="HG丸ｺﾞｼｯｸM-PRO" pitchFamily="50" charset="-128"/>
                <a:cs typeface="Tahoma" pitchFamily="34" charset="0"/>
              </a:defRPr>
            </a:lvl1pPr>
            <a:lvl2pPr marL="538163" indent="-274638">
              <a:buSzPct val="80000"/>
              <a:buFontTx/>
              <a:buBlip>
                <a:blip r:embed="rId3"/>
              </a:buBlip>
              <a:defRPr>
                <a:solidFill>
                  <a:schemeClr val="accent2">
                    <a:lumMod val="50000"/>
                  </a:schemeClr>
                </a:solidFill>
                <a:latin typeface="Tahoma" pitchFamily="34" charset="0"/>
                <a:ea typeface="HG丸ｺﾞｼｯｸM-PRO" pitchFamily="50" charset="-128"/>
                <a:cs typeface="Tahoma" pitchFamily="34" charset="0"/>
              </a:defRPr>
            </a:lvl2pPr>
            <a:lvl3pPr marL="801688" indent="-350838">
              <a:buFontTx/>
              <a:buBlip>
                <a:blip r:embed="rId4"/>
              </a:buBlip>
              <a:defRPr>
                <a:solidFill>
                  <a:schemeClr val="accent2">
                    <a:lumMod val="50000"/>
                  </a:schemeClr>
                </a:solidFill>
                <a:latin typeface="Tahoma" pitchFamily="34" charset="0"/>
                <a:ea typeface="HG丸ｺﾞｼｯｸM-PRO" pitchFamily="50" charset="-128"/>
                <a:cs typeface="Tahoma" pitchFamily="34" charset="0"/>
              </a:defRPr>
            </a:lvl3pPr>
            <a:lvl4pPr marL="1077913" indent="-276225">
              <a:buSzPct val="70000"/>
              <a:buFontTx/>
              <a:buBlip>
                <a:blip r:embed="rId5"/>
              </a:buBlip>
              <a:tabLst/>
              <a:defRPr>
                <a:solidFill>
                  <a:schemeClr val="accent2">
                    <a:lumMod val="75000"/>
                  </a:schemeClr>
                </a:solidFill>
                <a:latin typeface="Tahoma" pitchFamily="34" charset="0"/>
                <a:ea typeface="HG丸ｺﾞｼｯｸM-PRO" pitchFamily="50" charset="-128"/>
                <a:cs typeface="Tahoma" pitchFamily="34" charset="0"/>
              </a:defRPr>
            </a:lvl4pPr>
            <a:lvl5pPr marL="1339850" indent="-261938">
              <a:buFont typeface="Vrinda" pitchFamily="34" charset="0"/>
              <a:buChar char="-"/>
              <a:defRPr>
                <a:solidFill>
                  <a:schemeClr val="accent3">
                    <a:lumMod val="50000"/>
                  </a:schemeClr>
                </a:solidFill>
                <a:latin typeface="Tahoma" pitchFamily="34" charset="0"/>
                <a:ea typeface="HG丸ｺﾞｼｯｸM-PRO" pitchFamily="50" charset="-128"/>
                <a:cs typeface="Tahoma" pitchFamily="34" charset="0"/>
              </a:defRPr>
            </a:lvl5pPr>
          </a:lstStyle>
          <a:p>
            <a:pPr lvl="0" eaLnBrk="1" latinLnBrk="0" hangingPunct="1"/>
            <a:r>
              <a:rPr lang="ja-JP" altLang="en-US"/>
              <a:t>マスター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dirty="0"/>
          </a:p>
        </p:txBody>
      </p:sp>
      <p:sp>
        <p:nvSpPr>
          <p:cNvPr id="12" name="スライド番号プレースホルダー 11"/>
          <p:cNvSpPr>
            <a:spLocks noGrp="1"/>
          </p:cNvSpPr>
          <p:nvPr>
            <p:ph type="sldNum" sz="quarter" idx="12"/>
          </p:nvPr>
        </p:nvSpPr>
        <p:spPr>
          <a:xfrm>
            <a:off x="8382001" y="6561384"/>
            <a:ext cx="762000" cy="324000"/>
          </a:xfrm>
          <a:prstGeom prst="rect">
            <a:avLst/>
          </a:prstGeom>
        </p:spPr>
        <p:txBody>
          <a:bodyPr/>
          <a:lstStyle/>
          <a:p>
            <a:fld id="{95D10C66-A7EF-4492-8F09-1727779E7D84}" type="slidenum">
              <a:rPr kumimoji="1" lang="ja-JP" altLang="en-US" smtClean="0"/>
              <a:pPr/>
              <a:t>‹#›</a:t>
            </a:fld>
            <a:endParaRPr kumimoji="1" lang="ja-JP" altLang="en-US"/>
          </a:p>
        </p:txBody>
      </p:sp>
    </p:spTree>
    <p:extLst>
      <p:ext uri="{BB962C8B-B14F-4D97-AF65-F5344CB8AC3E}">
        <p14:creationId xmlns:p14="http://schemas.microsoft.com/office/powerpoint/2010/main" val="4269101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9.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1"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5" Type="http://schemas.openxmlformats.org/officeDocument/2006/relationships/slideLayout" Target="../slideLayouts/slideLayout14.xml"/><Relationship Id="rId4"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7010400" y="6589986"/>
            <a:ext cx="2133600" cy="268014"/>
          </a:xfrm>
          <a:prstGeom prst="rect">
            <a:avLst/>
          </a:prstGeom>
        </p:spPr>
        <p:txBody>
          <a:bodyPr vert="horz" lIns="91440" tIns="45720" rIns="91440" bIns="45720" rtlCol="0" anchor="ctr"/>
          <a:lstStyle>
            <a:lvl1pPr algn="r">
              <a:defRPr sz="1600">
                <a:solidFill>
                  <a:schemeClr val="bg1"/>
                </a:solidFill>
                <a:latin typeface="Arial" pitchFamily="34" charset="0"/>
                <a:cs typeface="Arial" pitchFamily="34" charset="0"/>
              </a:defRPr>
            </a:lvl1pPr>
          </a:lstStyle>
          <a:p>
            <a:fld id="{A9C5C2EC-A755-4AE6-A851-716D4D49C070}" type="slidenum">
              <a:rPr lang="ja-JP" altLang="en-US" smtClean="0"/>
              <a:pPr/>
              <a:t>‹#›</a:t>
            </a:fld>
            <a:endParaRPr lang="ja-JP" altLang="en-US" dirty="0"/>
          </a:p>
        </p:txBody>
      </p:sp>
    </p:spTree>
  </p:cSld>
  <p:clrMap bg1="lt1" tx1="dk1" bg2="lt2" tx2="dk2" accent1="accent1" accent2="accent2" accent3="accent3" accent4="accent4" accent5="accent5" accent6="accent6" hlink="hlink" folHlink="folHlink"/>
  <p:sldLayoutIdLst>
    <p:sldLayoutId id="2147483816" r:id="rId1"/>
    <p:sldLayoutId id="2147483804" r:id="rId2"/>
    <p:sldLayoutId id="2147483845" r:id="rId3"/>
    <p:sldLayoutId id="2147483846" r:id="rId4"/>
    <p:sldLayoutId id="2147483848" r:id="rId5"/>
    <p:sldLayoutId id="2147483849" r:id="rId6"/>
    <p:sldLayoutId id="2147483850" r:id="rId7"/>
  </p:sldLayoutIdLst>
  <p:hf hdr="0" ftr="0" dt="0"/>
  <p:txStyles>
    <p:titleStyle>
      <a:lvl1pPr algn="ctr" defTabSz="914400" rtl="0" eaLnBrk="1" latinLnBrk="0" hangingPunct="1">
        <a:spcBef>
          <a:spcPct val="0"/>
        </a:spcBef>
        <a:buNone/>
        <a:defRPr kumimoji="1"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7010400" y="6589986"/>
            <a:ext cx="2133600" cy="268014"/>
          </a:xfrm>
          <a:prstGeom prst="rect">
            <a:avLst/>
          </a:prstGeom>
        </p:spPr>
        <p:txBody>
          <a:bodyPr vert="horz" lIns="91440" tIns="45720" rIns="91440" bIns="45720" rtlCol="0" anchor="ctr"/>
          <a:lstStyle>
            <a:lvl1pPr algn="r">
              <a:defRPr sz="1600">
                <a:solidFill>
                  <a:schemeClr val="tx1"/>
                </a:solidFill>
                <a:latin typeface="Arial" pitchFamily="34" charset="0"/>
                <a:cs typeface="Arial" pitchFamily="34" charset="0"/>
              </a:defRPr>
            </a:lvl1pPr>
          </a:lstStyle>
          <a:p>
            <a:fld id="{A9C5C2EC-A755-4AE6-A851-716D4D49C070}" type="slidenum">
              <a:rPr lang="ja-JP" altLang="en-US" smtClean="0"/>
              <a:pPr/>
              <a:t>‹#›</a:t>
            </a:fld>
            <a:endParaRPr lang="ja-JP" altLang="en-US" dirty="0"/>
          </a:p>
        </p:txBody>
      </p:sp>
    </p:spTree>
    <p:extLst>
      <p:ext uri="{BB962C8B-B14F-4D97-AF65-F5344CB8AC3E}">
        <p14:creationId xmlns:p14="http://schemas.microsoft.com/office/powerpoint/2010/main" val="3200267157"/>
      </p:ext>
    </p:extLst>
  </p:cSld>
  <p:clrMap bg1="lt1" tx1="dk1" bg2="lt2" tx2="dk2" accent1="accent1" accent2="accent2" accent3="accent3" accent4="accent4" accent5="accent5" accent6="accent6" hlink="hlink" folHlink="folHlink"/>
  <p:sldLayoutIdLst>
    <p:sldLayoutId id="2147483853" r:id="rId1"/>
    <p:sldLayoutId id="2147483854" r:id="rId2"/>
  </p:sldLayoutIdLst>
  <p:hf hdr="0" ftr="0" dt="0"/>
  <p:txStyles>
    <p:titleStyle>
      <a:lvl1pPr algn="ctr" defTabSz="914400" rtl="0" eaLnBrk="1" latinLnBrk="0" hangingPunct="1">
        <a:spcBef>
          <a:spcPct val="0"/>
        </a:spcBef>
        <a:buNone/>
        <a:defRPr kumimoji="1"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7010400" y="6589986"/>
            <a:ext cx="2133600" cy="268014"/>
          </a:xfrm>
          <a:prstGeom prst="rect">
            <a:avLst/>
          </a:prstGeom>
        </p:spPr>
        <p:txBody>
          <a:bodyPr vert="horz" lIns="91440" tIns="45720" rIns="91440" bIns="45720" rtlCol="0" anchor="ctr"/>
          <a:lstStyle>
            <a:lvl1pPr algn="r">
              <a:defRPr sz="1600">
                <a:solidFill>
                  <a:schemeClr val="tx1"/>
                </a:solidFill>
                <a:latin typeface="Arial" pitchFamily="34" charset="0"/>
                <a:cs typeface="Arial" pitchFamily="34" charset="0"/>
              </a:defRPr>
            </a:lvl1pPr>
          </a:lstStyle>
          <a:p>
            <a:fld id="{A9C5C2EC-A755-4AE6-A851-716D4D49C070}" type="slidenum">
              <a:rPr lang="ja-JP" altLang="en-US" smtClean="0"/>
              <a:pPr/>
              <a:t>‹#›</a:t>
            </a:fld>
            <a:endParaRPr lang="ja-JP" altLang="en-US" dirty="0"/>
          </a:p>
        </p:txBody>
      </p:sp>
    </p:spTree>
    <p:extLst>
      <p:ext uri="{BB962C8B-B14F-4D97-AF65-F5344CB8AC3E}">
        <p14:creationId xmlns:p14="http://schemas.microsoft.com/office/powerpoint/2010/main" val="2467518982"/>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spcBef>
          <a:spcPct val="0"/>
        </a:spcBef>
        <a:buNone/>
        <a:defRPr kumimoji="1"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7010400" y="6589986"/>
            <a:ext cx="2133600" cy="268014"/>
          </a:xfrm>
          <a:prstGeom prst="rect">
            <a:avLst/>
          </a:prstGeom>
        </p:spPr>
        <p:txBody>
          <a:bodyPr vert="horz" lIns="91440" tIns="45720" rIns="91440" bIns="45720" rtlCol="0" anchor="ctr"/>
          <a:lstStyle>
            <a:lvl1pPr algn="r">
              <a:defRPr sz="1600">
                <a:solidFill>
                  <a:schemeClr val="tx1"/>
                </a:solidFill>
                <a:latin typeface="Arial" pitchFamily="34" charset="0"/>
                <a:cs typeface="Arial" pitchFamily="34" charset="0"/>
              </a:defRPr>
            </a:lvl1pPr>
          </a:lstStyle>
          <a:p>
            <a:fld id="{A9C5C2EC-A755-4AE6-A851-716D4D49C070}" type="slidenum">
              <a:rPr lang="ja-JP" altLang="en-US" smtClean="0"/>
              <a:pPr/>
              <a:t>‹#›</a:t>
            </a:fld>
            <a:endParaRPr lang="ja-JP" altLang="en-US" dirty="0"/>
          </a:p>
        </p:txBody>
      </p:sp>
    </p:spTree>
    <p:extLst>
      <p:ext uri="{BB962C8B-B14F-4D97-AF65-F5344CB8AC3E}">
        <p14:creationId xmlns:p14="http://schemas.microsoft.com/office/powerpoint/2010/main" val="3936118195"/>
      </p:ext>
    </p:extLst>
  </p:cSld>
  <p:clrMap bg1="lt1" tx1="dk1" bg2="lt2" tx2="dk2" accent1="accent1" accent2="accent2" accent3="accent3" accent4="accent4" accent5="accent5" accent6="accent6" hlink="hlink" folHlink="folHlink"/>
  <p:hf sldNum="0" hdr="0" ftr="0" dt="0"/>
  <p:txStyles>
    <p:titleStyle>
      <a:lvl1pPr algn="ctr" defTabSz="914400" rtl="0" eaLnBrk="1" latinLnBrk="0" hangingPunct="1">
        <a:spcBef>
          <a:spcPct val="0"/>
        </a:spcBef>
        <a:buNone/>
        <a:defRPr kumimoji="1"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 タイトルの書式設定</a:t>
            </a:r>
          </a:p>
        </p:txBody>
      </p:sp>
      <p:sp>
        <p:nvSpPr>
          <p:cNvPr id="3" name="テキスト プレースホル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 5"/>
          <p:cNvSpPr>
            <a:spLocks noGrp="1"/>
          </p:cNvSpPr>
          <p:nvPr>
            <p:ph type="sldNum" sz="quarter" idx="4"/>
          </p:nvPr>
        </p:nvSpPr>
        <p:spPr>
          <a:xfrm>
            <a:off x="7010400" y="6589986"/>
            <a:ext cx="2133600" cy="268014"/>
          </a:xfrm>
          <a:prstGeom prst="rect">
            <a:avLst/>
          </a:prstGeom>
        </p:spPr>
        <p:txBody>
          <a:bodyPr vert="horz" lIns="91440" tIns="45720" rIns="91440" bIns="45720" rtlCol="0" anchor="ctr"/>
          <a:lstStyle>
            <a:lvl1pPr algn="r">
              <a:defRPr sz="1600">
                <a:solidFill>
                  <a:schemeClr val="bg1"/>
                </a:solidFill>
                <a:latin typeface="Arial" pitchFamily="34" charset="0"/>
                <a:cs typeface="Arial"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A9C5C2EC-A755-4AE6-A851-716D4D49C070}" type="slidenum">
              <a:rPr kumimoji="0" lang="ja-JP" altLang="en-US" sz="1600" b="0" i="0" u="none" strike="noStrike" kern="1200" cap="none" spc="0" normalizeH="0" baseline="0" noProof="0" smtClean="0">
                <a:ln>
                  <a:noFill/>
                </a:ln>
                <a:solidFill>
                  <a:prstClr val="white"/>
                </a:solidFill>
                <a:effectLst/>
                <a:uLnTx/>
                <a:uFillTx/>
                <a:latin typeface="Arial" pitchFamily="34" charset="0"/>
                <a:ea typeface="ＭＳ Ｐゴシック" panose="020B0600070205080204" pitchFamily="50" charset="-128"/>
                <a:cs typeface="Arial"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ja-JP" altLang="en-US" sz="1600" b="0" i="0" u="none" strike="noStrike" kern="1200" cap="none" spc="0" normalizeH="0" baseline="0" noProof="0" dirty="0">
              <a:ln>
                <a:noFill/>
              </a:ln>
              <a:solidFill>
                <a:prstClr val="white"/>
              </a:solidFill>
              <a:effectLst/>
              <a:uLnTx/>
              <a:uFillTx/>
              <a:latin typeface="Arial" pitchFamily="34" charset="0"/>
              <a:ea typeface="ＭＳ Ｐゴシック" panose="020B0600070205080204" pitchFamily="50" charset="-128"/>
              <a:cs typeface="Arial" pitchFamily="34" charset="0"/>
            </a:endParaRPr>
          </a:p>
        </p:txBody>
      </p:sp>
    </p:spTree>
    <p:extLst>
      <p:ext uri="{BB962C8B-B14F-4D97-AF65-F5344CB8AC3E}">
        <p14:creationId xmlns:p14="http://schemas.microsoft.com/office/powerpoint/2010/main" val="3142515887"/>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1" r:id="rId4"/>
    <p:sldLayoutId id="2147483862" r:id="rId5"/>
    <p:sldLayoutId id="2147483863" r:id="rId6"/>
    <p:sldLayoutId id="2147483864" r:id="rId7"/>
  </p:sldLayoutIdLst>
  <p:hf hdr="0" ftr="0" dt="0"/>
  <p:txStyles>
    <p:titleStyle>
      <a:lvl1pPr algn="ctr" defTabSz="914400" rtl="0" eaLnBrk="1" latinLnBrk="0" hangingPunct="1">
        <a:spcBef>
          <a:spcPct val="0"/>
        </a:spcBef>
        <a:buNone/>
        <a:defRPr kumimoji="1" sz="4400"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36.png"/><Relationship Id="rId7" Type="http://schemas.openxmlformats.org/officeDocument/2006/relationships/customXml" Target="../ink/ink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10" Type="http://schemas.openxmlformats.org/officeDocument/2006/relationships/image" Target="../media/image18.emf"/><Relationship Id="rId4" Type="http://schemas.microsoft.com/office/2007/relationships/hdphoto" Target="../media/hdphoto4.wdp"/><Relationship Id="rId9" Type="http://schemas.openxmlformats.org/officeDocument/2006/relationships/customXml" Target="../ink/ink2.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0.emf"/><Relationship Id="rId5" Type="http://schemas.openxmlformats.org/officeDocument/2006/relationships/oleObject" Target="../embeddings/oleObject1.bin"/><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3.jp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jpe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11" Type="http://schemas.openxmlformats.org/officeDocument/2006/relationships/image" Target="../media/image16.jpe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31.emf"/><Relationship Id="rId3" Type="http://schemas.openxmlformats.org/officeDocument/2006/relationships/image" Target="../media/image26.jpeg"/><Relationship Id="rId7" Type="http://schemas.openxmlformats.org/officeDocument/2006/relationships/image" Target="../media/image30.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3.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a:extLst>
              <a:ext uri="{FF2B5EF4-FFF2-40B4-BE49-F238E27FC236}">
                <a16:creationId xmlns:a16="http://schemas.microsoft.com/office/drawing/2014/main" id="{1A97A569-3433-024A-707E-973B5D04B62F}"/>
              </a:ext>
            </a:extLst>
          </p:cNvPr>
          <p:cNvPicPr>
            <a:picLocks noChangeAspect="1"/>
          </p:cNvPicPr>
          <p:nvPr/>
        </p:nvPicPr>
        <p:blipFill>
          <a:blip r:embed="rId2" cstate="print">
            <a:extLst>
              <a:ext uri="{28A0092B-C50C-407E-A947-70E740481C1C}">
                <a14:useLocalDpi xmlns:a14="http://schemas.microsoft.com/office/drawing/2010/main" val="0"/>
              </a:ext>
            </a:extLst>
          </a:blip>
          <a:srcRect l="15031" r="20283" b="30073"/>
          <a:stretch/>
        </p:blipFill>
        <p:spPr>
          <a:xfrm>
            <a:off x="0" y="0"/>
            <a:ext cx="9144000" cy="6589985"/>
          </a:xfrm>
          <a:prstGeom prst="rect">
            <a:avLst/>
          </a:prstGeom>
        </p:spPr>
      </p:pic>
      <p:sp>
        <p:nvSpPr>
          <p:cNvPr id="3" name="スライド番号プレースホルダー 2">
            <a:extLst>
              <a:ext uri="{FF2B5EF4-FFF2-40B4-BE49-F238E27FC236}">
                <a16:creationId xmlns:a16="http://schemas.microsoft.com/office/drawing/2014/main" id="{82E32C53-F4C9-4C03-B83D-9AF95A6D3E80}"/>
              </a:ext>
            </a:extLst>
          </p:cNvPr>
          <p:cNvSpPr>
            <a:spLocks noGrp="1"/>
          </p:cNvSpPr>
          <p:nvPr>
            <p:ph type="sldNum" sz="quarter" idx="12"/>
          </p:nvPr>
        </p:nvSpPr>
        <p:spPr/>
        <p:txBody>
          <a:bodyPr/>
          <a:lstStyle/>
          <a:p>
            <a:fld id="{A9C5C2EC-A755-4AE6-A851-716D4D49C070}" type="slidenum">
              <a:rPr lang="ja-JP" altLang="en-US" smtClean="0"/>
              <a:pPr/>
              <a:t>1</a:t>
            </a:fld>
            <a:endParaRPr lang="ja-JP" altLang="en-US" dirty="0"/>
          </a:p>
        </p:txBody>
      </p:sp>
      <p:sp>
        <p:nvSpPr>
          <p:cNvPr id="4" name="タイトル 1">
            <a:extLst>
              <a:ext uri="{FF2B5EF4-FFF2-40B4-BE49-F238E27FC236}">
                <a16:creationId xmlns:a16="http://schemas.microsoft.com/office/drawing/2014/main" id="{58C67A4C-FFFC-45AF-8475-8B20350565BF}"/>
              </a:ext>
            </a:extLst>
          </p:cNvPr>
          <p:cNvSpPr txBox="1">
            <a:spLocks/>
          </p:cNvSpPr>
          <p:nvPr/>
        </p:nvSpPr>
        <p:spPr>
          <a:xfrm>
            <a:off x="259773" y="116632"/>
            <a:ext cx="8624454" cy="89167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800" b="1" kern="1200">
                <a:solidFill>
                  <a:schemeClr val="tx1"/>
                </a:solidFill>
                <a:latin typeface="Arial" pitchFamily="34" charset="0"/>
                <a:ea typeface="+mj-ea"/>
                <a:cs typeface="Arial" pitchFamily="34" charset="0"/>
              </a:defRPr>
            </a:lvl1pPr>
          </a:lstStyle>
          <a:p>
            <a:pPr fontAlgn="auto">
              <a:spcAft>
                <a:spcPts val="0"/>
              </a:spcAft>
            </a:pPr>
            <a:r>
              <a:rPr lang="en-US" altLang="ja-JP" sz="5400" dirty="0">
                <a:solidFill>
                  <a:srgbClr val="C00000"/>
                </a:solidFill>
                <a:effectLst>
                  <a:glow rad="266700">
                    <a:schemeClr val="bg1">
                      <a:alpha val="74000"/>
                    </a:schemeClr>
                  </a:glow>
                </a:effectLst>
                <a:latin typeface="メイリオ" panose="020B0604030504040204" pitchFamily="50" charset="-128"/>
                <a:ea typeface="メイリオ" panose="020B0604030504040204" pitchFamily="50" charset="-128"/>
              </a:rPr>
              <a:t>CS28</a:t>
            </a:r>
            <a:r>
              <a:rPr lang="ja-JP" altLang="en-US" sz="5400" dirty="0">
                <a:solidFill>
                  <a:srgbClr val="C00000"/>
                </a:solidFill>
                <a:effectLst>
                  <a:glow rad="266700">
                    <a:schemeClr val="bg1">
                      <a:alpha val="74000"/>
                    </a:schemeClr>
                  </a:glow>
                </a:effectLst>
                <a:latin typeface="メイリオ" panose="020B0604030504040204" pitchFamily="50" charset="-128"/>
                <a:ea typeface="メイリオ" panose="020B0604030504040204" pitchFamily="50" charset="-128"/>
              </a:rPr>
              <a:t>川口・和泉研究室</a:t>
            </a:r>
            <a:endParaRPr lang="ja-JP" altLang="en-US" sz="5400" dirty="0">
              <a:effectLst>
                <a:glow rad="266700">
                  <a:schemeClr val="bg1">
                    <a:alpha val="74000"/>
                  </a:schemeClr>
                </a:glow>
              </a:effectLst>
              <a:latin typeface="メイリオ" panose="020B0604030504040204" pitchFamily="50" charset="-128"/>
              <a:ea typeface="メイリオ" panose="020B0604030504040204" pitchFamily="50" charset="-128"/>
            </a:endParaRPr>
          </a:p>
        </p:txBody>
      </p:sp>
      <p:sp>
        <p:nvSpPr>
          <p:cNvPr id="5" name="サブタイトル 2">
            <a:extLst>
              <a:ext uri="{FF2B5EF4-FFF2-40B4-BE49-F238E27FC236}">
                <a16:creationId xmlns:a16="http://schemas.microsoft.com/office/drawing/2014/main" id="{ADBE186D-ED31-4355-BC93-350AEA5B6FF8}"/>
              </a:ext>
            </a:extLst>
          </p:cNvPr>
          <p:cNvSpPr txBox="1">
            <a:spLocks/>
          </p:cNvSpPr>
          <p:nvPr/>
        </p:nvSpPr>
        <p:spPr>
          <a:xfrm>
            <a:off x="0" y="908720"/>
            <a:ext cx="9144000" cy="766217"/>
          </a:xfrm>
          <a:prstGeom prst="rect">
            <a:avLst/>
          </a:prstGeom>
        </p:spPr>
        <p:txBody>
          <a:bodyPr>
            <a:noAutofit/>
          </a:bodyPr>
          <a:lstStyle>
            <a:lvl1pPr marL="342900" indent="-342900" algn="l" defTabSz="914400" rtl="0" eaLnBrk="1" latinLnBrk="0" hangingPunct="1">
              <a:spcBef>
                <a:spcPct val="20000"/>
              </a:spcBef>
              <a:buFont typeface="Arial" pitchFamily="34" charset="0"/>
              <a:buChar char="•"/>
              <a:defRPr kumimoji="1"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kumimoji="1"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kumimoji="1"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kumimoji="1"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0" indent="0" algn="ctr" fontAlgn="auto">
              <a:spcAft>
                <a:spcPts val="0"/>
              </a:spcAft>
              <a:buNone/>
            </a:pPr>
            <a:r>
              <a:rPr lang="ja-JP" altLang="en-US" sz="4400" dirty="0">
                <a:effectLst>
                  <a:glow rad="266700">
                    <a:schemeClr val="bg1">
                      <a:alpha val="74000"/>
                    </a:schemeClr>
                  </a:glow>
                </a:effectLst>
                <a:latin typeface="メイリオ" panose="020B0604030504040204" pitchFamily="50" charset="-128"/>
                <a:ea typeface="メイリオ" panose="020B0604030504040204" pitchFamily="50" charset="-128"/>
              </a:rPr>
              <a:t>オープンラボ</a:t>
            </a:r>
            <a:endParaRPr lang="en-US" altLang="ja-JP" sz="4400" baseline="30000" dirty="0">
              <a:effectLst>
                <a:glow rad="266700">
                  <a:schemeClr val="bg1">
                    <a:alpha val="74000"/>
                  </a:schemeClr>
                </a:glow>
              </a:effectLst>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9095803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図 30"/>
          <p:cNvPicPr>
            <a:picLocks noChangeAspect="1"/>
          </p:cNvPicPr>
          <p:nvPr/>
        </p:nvPicPr>
        <p:blipFill rotWithShape="1">
          <a:blip r:embed="rId3">
            <a:extLst>
              <a:ext uri="{BEBA8EAE-BF5A-486C-A8C5-ECC9F3942E4B}">
                <a14:imgProps xmlns:a14="http://schemas.microsoft.com/office/drawing/2010/main">
                  <a14:imgLayer r:embed="rId4">
                    <a14:imgEffect>
                      <a14:sharpenSoften amount="-45000"/>
                    </a14:imgEffect>
                  </a14:imgLayer>
                </a14:imgProps>
              </a:ext>
              <a:ext uri="{28A0092B-C50C-407E-A947-70E740481C1C}">
                <a14:useLocalDpi xmlns:a14="http://schemas.microsoft.com/office/drawing/2010/main" val="0"/>
              </a:ext>
            </a:extLst>
          </a:blip>
          <a:srcRect t="-400" b="-1"/>
          <a:stretch/>
        </p:blipFill>
        <p:spPr>
          <a:xfrm>
            <a:off x="12688" y="839394"/>
            <a:ext cx="9144000" cy="6117998"/>
          </a:xfrm>
          <a:prstGeom prst="rect">
            <a:avLst/>
          </a:prstGeom>
          <a:effectLst>
            <a:softEdge rad="635000"/>
          </a:effectLst>
        </p:spPr>
      </p:pic>
      <p:sp>
        <p:nvSpPr>
          <p:cNvPr id="2" name="タイトル 1"/>
          <p:cNvSpPr>
            <a:spLocks noGrp="1"/>
          </p:cNvSpPr>
          <p:nvPr>
            <p:ph type="title"/>
          </p:nvPr>
        </p:nvSpPr>
        <p:spPr>
          <a:xfrm>
            <a:off x="-12687" y="74246"/>
            <a:ext cx="9143999" cy="885371"/>
          </a:xfrm>
        </p:spPr>
        <p:txBody>
          <a:bodyPr>
            <a:noAutofit/>
          </a:bodyPr>
          <a:lstStyle/>
          <a:p>
            <a:pPr algn="ctr"/>
            <a:r>
              <a:rPr lang="ja-JP" altLang="en-US" sz="3200" dirty="0"/>
              <a:t>③空間超音波を用いたバイタルモニタリング技術</a:t>
            </a:r>
          </a:p>
        </p:txBody>
      </p:sp>
      <p:sp>
        <p:nvSpPr>
          <p:cNvPr id="23" name="正方形/長方形 22"/>
          <p:cNvSpPr/>
          <p:nvPr/>
        </p:nvSpPr>
        <p:spPr>
          <a:xfrm>
            <a:off x="176085" y="4787384"/>
            <a:ext cx="3531819" cy="830997"/>
          </a:xfrm>
          <a:prstGeom prst="rect">
            <a:avLst/>
          </a:prstGeom>
        </p:spPr>
        <p:txBody>
          <a:bodyPr wrap="square">
            <a:spAutoFit/>
          </a:bodyPr>
          <a:lstStyle/>
          <a:p>
            <a:pPr algn="ctr"/>
            <a:r>
              <a:rPr lang="ja-JP" altLang="en-US" sz="2400" dirty="0">
                <a:solidFill>
                  <a:schemeClr val="bg1"/>
                </a:solidFill>
                <a:effectLst>
                  <a:glow rad="228600">
                    <a:srgbClr val="00B050">
                      <a:alpha val="40000"/>
                    </a:srgbClr>
                  </a:glow>
                </a:effectLst>
                <a:latin typeface="メイリオ" panose="020B0604030504040204" pitchFamily="50" charset="-128"/>
                <a:ea typeface="メイリオ" panose="020B0604030504040204" pitchFamily="50" charset="-128"/>
              </a:rPr>
              <a:t>心拍・呼吸・体動</a:t>
            </a:r>
            <a:endParaRPr lang="en-US" altLang="ja-JP" sz="2400" dirty="0">
              <a:solidFill>
                <a:schemeClr val="bg1"/>
              </a:solidFill>
              <a:effectLst>
                <a:glow rad="228600">
                  <a:srgbClr val="00B050">
                    <a:alpha val="40000"/>
                  </a:srgbClr>
                </a:glow>
              </a:effectLst>
              <a:latin typeface="メイリオ" panose="020B0604030504040204" pitchFamily="50" charset="-128"/>
              <a:ea typeface="メイリオ" panose="020B0604030504040204" pitchFamily="50" charset="-128"/>
            </a:endParaRPr>
          </a:p>
          <a:p>
            <a:pPr algn="ctr"/>
            <a:r>
              <a:rPr lang="ja-JP" altLang="en-US" sz="2400" dirty="0">
                <a:solidFill>
                  <a:schemeClr val="bg1"/>
                </a:solidFill>
                <a:effectLst>
                  <a:glow rad="228600">
                    <a:srgbClr val="00B050">
                      <a:alpha val="40000"/>
                    </a:srgbClr>
                  </a:glow>
                </a:effectLst>
                <a:latin typeface="メイリオ" panose="020B0604030504040204" pitchFamily="50" charset="-128"/>
                <a:ea typeface="メイリオ" panose="020B0604030504040204" pitchFamily="50" charset="-128"/>
              </a:rPr>
              <a:t>を非接触計測</a:t>
            </a:r>
          </a:p>
        </p:txBody>
      </p:sp>
      <p:sp>
        <p:nvSpPr>
          <p:cNvPr id="24" name="正方形/長方形 23"/>
          <p:cNvSpPr/>
          <p:nvPr/>
        </p:nvSpPr>
        <p:spPr>
          <a:xfrm>
            <a:off x="4012947" y="4796573"/>
            <a:ext cx="1855197" cy="830997"/>
          </a:xfrm>
          <a:prstGeom prst="rect">
            <a:avLst/>
          </a:prstGeom>
        </p:spPr>
        <p:txBody>
          <a:bodyPr wrap="square">
            <a:spAutoFit/>
          </a:bodyPr>
          <a:lstStyle/>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ノイズ除去</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機械学習</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p:txBody>
      </p:sp>
      <p:sp>
        <p:nvSpPr>
          <p:cNvPr id="25" name="正方形/長方形 24"/>
          <p:cNvSpPr/>
          <p:nvPr/>
        </p:nvSpPr>
        <p:spPr>
          <a:xfrm>
            <a:off x="6660232" y="4387917"/>
            <a:ext cx="2092245" cy="1569660"/>
          </a:xfrm>
          <a:prstGeom prst="rect">
            <a:avLst/>
          </a:prstGeom>
        </p:spPr>
        <p:txBody>
          <a:bodyPr wrap="square">
            <a:spAutoFit/>
          </a:bodyPr>
          <a:lstStyle/>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眠気検知</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心疾患検知</a:t>
            </a:r>
          </a:p>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生体認証</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pPr algn="ctr"/>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感情推定</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p:txBody>
      </p:sp>
      <p:sp>
        <p:nvSpPr>
          <p:cNvPr id="26" name="正方形/長方形 25"/>
          <p:cNvSpPr/>
          <p:nvPr/>
        </p:nvSpPr>
        <p:spPr>
          <a:xfrm>
            <a:off x="3131840" y="5013176"/>
            <a:ext cx="1152128" cy="461665"/>
          </a:xfrm>
          <a:prstGeom prst="rect">
            <a:avLst/>
          </a:prstGeom>
        </p:spPr>
        <p:txBody>
          <a:bodyPr wrap="square">
            <a:spAutoFit/>
          </a:bodyPr>
          <a:lstStyle/>
          <a:p>
            <a:pPr algn="ctr"/>
            <a:r>
              <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&gt;&gt;&gt;</a:t>
            </a:r>
            <a:endPar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p:txBody>
      </p:sp>
      <p:sp>
        <p:nvSpPr>
          <p:cNvPr id="27" name="正方形/長方形 26"/>
          <p:cNvSpPr/>
          <p:nvPr/>
        </p:nvSpPr>
        <p:spPr>
          <a:xfrm>
            <a:off x="5724128" y="5012015"/>
            <a:ext cx="1152128" cy="461665"/>
          </a:xfrm>
          <a:prstGeom prst="rect">
            <a:avLst/>
          </a:prstGeom>
        </p:spPr>
        <p:txBody>
          <a:bodyPr wrap="square">
            <a:spAutoFit/>
          </a:bodyPr>
          <a:lstStyle/>
          <a:p>
            <a:pPr algn="ctr"/>
            <a:r>
              <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&gt;&gt;&gt;</a:t>
            </a:r>
            <a:endPar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p:txBody>
      </p:sp>
      <p:pic>
        <p:nvPicPr>
          <p:cNvPr id="1053" name="図 1052"/>
          <p:cNvPicPr>
            <a:picLocks noChangeAspect="1"/>
          </p:cNvPicPr>
          <p:nvPr/>
        </p:nvPicPr>
        <p:blipFill>
          <a:blip r:embed="rId5"/>
          <a:stretch>
            <a:fillRect/>
          </a:stretch>
        </p:blipFill>
        <p:spPr>
          <a:xfrm>
            <a:off x="5118971" y="1010918"/>
            <a:ext cx="3804355" cy="2070463"/>
          </a:xfrm>
          <a:prstGeom prst="rect">
            <a:avLst/>
          </a:prstGeom>
          <a:solidFill>
            <a:srgbClr val="FFFFFF">
              <a:alpha val="50196"/>
            </a:srgbClr>
          </a:solidFill>
        </p:spPr>
      </p:pic>
      <p:grpSp>
        <p:nvGrpSpPr>
          <p:cNvPr id="1060" name="グループ化 1059"/>
          <p:cNvGrpSpPr/>
          <p:nvPr/>
        </p:nvGrpSpPr>
        <p:grpSpPr>
          <a:xfrm>
            <a:off x="24398" y="1104353"/>
            <a:ext cx="3035434" cy="1977028"/>
            <a:chOff x="323528" y="745435"/>
            <a:chExt cx="3384376" cy="2184995"/>
          </a:xfrm>
        </p:grpSpPr>
        <p:grpSp>
          <p:nvGrpSpPr>
            <p:cNvPr id="1057" name="グループ化 1056"/>
            <p:cNvGrpSpPr/>
            <p:nvPr/>
          </p:nvGrpSpPr>
          <p:grpSpPr>
            <a:xfrm>
              <a:off x="323528" y="745435"/>
              <a:ext cx="3384376" cy="2184995"/>
              <a:chOff x="323528" y="849053"/>
              <a:chExt cx="2896901" cy="1977540"/>
            </a:xfrm>
          </p:grpSpPr>
          <p:pic>
            <p:nvPicPr>
              <p:cNvPr id="1054" name="図 1053"/>
              <p:cNvPicPr>
                <a:picLocks noChangeAspect="1"/>
              </p:cNvPicPr>
              <p:nvPr/>
            </p:nvPicPr>
            <p:blipFill rotWithShape="1">
              <a:blip r:embed="rId6" cstate="print">
                <a:extLst>
                  <a:ext uri="{28A0092B-C50C-407E-A947-70E740481C1C}">
                    <a14:useLocalDpi xmlns:a14="http://schemas.microsoft.com/office/drawing/2010/main" val="0"/>
                  </a:ext>
                </a:extLst>
              </a:blip>
              <a:srcRect b="5627"/>
              <a:stretch/>
            </p:blipFill>
            <p:spPr>
              <a:xfrm>
                <a:off x="323528" y="849053"/>
                <a:ext cx="2896901" cy="1977540"/>
              </a:xfrm>
              <a:prstGeom prst="rect">
                <a:avLst/>
              </a:prstGeom>
              <a:solidFill>
                <a:srgbClr val="FFFFFF">
                  <a:alpha val="50000"/>
                </a:srgbClr>
              </a:solidFill>
            </p:spPr>
          </p:pic>
          <mc:AlternateContent xmlns:mc="http://schemas.openxmlformats.org/markup-compatibility/2006" xmlns:p14="http://schemas.microsoft.com/office/powerpoint/2010/main">
            <mc:Choice Requires="p14">
              <p:contentPart p14:bwMode="auto" r:id="rId7">
                <p14:nvContentPartPr>
                  <p14:cNvPr id="1056" name="インク 1055"/>
                  <p14:cNvContentPartPr/>
                  <p14:nvPr/>
                </p14:nvContentPartPr>
                <p14:xfrm>
                  <a:off x="2406696" y="1867058"/>
                  <a:ext cx="372960" cy="205200"/>
                </p14:xfrm>
              </p:contentPart>
            </mc:Choice>
            <mc:Fallback xmlns="">
              <p:pic>
                <p:nvPicPr>
                  <p:cNvPr id="1056" name="インク 1055"/>
                  <p:cNvPicPr/>
                  <p:nvPr/>
                </p:nvPicPr>
                <p:blipFill>
                  <a:blip r:embed="rId8"/>
                  <a:stretch>
                    <a:fillRect/>
                  </a:stretch>
                </p:blipFill>
                <p:spPr>
                  <a:xfrm>
                    <a:off x="2392946" y="1852658"/>
                    <a:ext cx="400459" cy="2340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
              <p14:nvContentPartPr>
                <p14:cNvPr id="1059" name="インク 1058"/>
                <p14:cNvContentPartPr/>
                <p14:nvPr/>
              </p14:nvContentPartPr>
              <p14:xfrm>
                <a:off x="2866065" y="1895385"/>
                <a:ext cx="201240" cy="209880"/>
              </p14:xfrm>
            </p:contentPart>
          </mc:Choice>
          <mc:Fallback xmlns="">
            <p:pic>
              <p:nvPicPr>
                <p:cNvPr id="1059" name="インク 1058"/>
                <p:cNvPicPr/>
                <p:nvPr/>
              </p:nvPicPr>
              <p:blipFill>
                <a:blip r:embed="rId10"/>
                <a:stretch>
                  <a:fillRect/>
                </a:stretch>
              </p:blipFill>
              <p:spPr>
                <a:xfrm>
                  <a:off x="2849998" y="1879455"/>
                  <a:ext cx="233374" cy="241740"/>
                </a:xfrm>
                <a:prstGeom prst="rect">
                  <a:avLst/>
                </a:prstGeom>
              </p:spPr>
            </p:pic>
          </mc:Fallback>
        </mc:AlternateContent>
      </p:grpSp>
      <p:sp>
        <p:nvSpPr>
          <p:cNvPr id="22" name="正方形/長方形 21"/>
          <p:cNvSpPr/>
          <p:nvPr/>
        </p:nvSpPr>
        <p:spPr>
          <a:xfrm>
            <a:off x="0" y="6018606"/>
            <a:ext cx="9143999" cy="777112"/>
          </a:xfrm>
          <a:prstGeom prst="rect">
            <a:avLst/>
          </a:prstGeom>
          <a:solidFill>
            <a:schemeClr val="bg1">
              <a:alpha val="60000"/>
            </a:schemeClr>
          </a:solidFill>
          <a:ln w="28575">
            <a:solidFill>
              <a:srgbClr val="FF6600"/>
            </a:solidFill>
          </a:ln>
        </p:spPr>
        <p:style>
          <a:lnRef idx="1">
            <a:schemeClr val="accent6"/>
          </a:lnRef>
          <a:fillRef idx="2">
            <a:schemeClr val="accent6"/>
          </a:fillRef>
          <a:effectRef idx="1">
            <a:schemeClr val="accent6"/>
          </a:effectRef>
          <a:fontRef idx="minor">
            <a:schemeClr val="dk1"/>
          </a:fontRef>
        </p:style>
        <p:txBody>
          <a:bodyPr wrap="square">
            <a:noAutofit/>
          </a:bodyPr>
          <a:lstStyle/>
          <a:p>
            <a:r>
              <a:rPr lang="ja-JP" altLang="en-US" sz="2400" dirty="0">
                <a:solidFill>
                  <a:srgbClr val="002060"/>
                </a:solidFill>
                <a:latin typeface="メイリオ" panose="020B0604030504040204" pitchFamily="50" charset="-128"/>
                <a:ea typeface="メイリオ" panose="020B0604030504040204" pitchFamily="50" charset="-128"/>
              </a:rPr>
              <a:t>計測用ハードウェアとノイズ除去アルゴリズム、機械学習の融合により、非接触での生体情報計測・解析を実現する。</a:t>
            </a:r>
          </a:p>
        </p:txBody>
      </p:sp>
    </p:spTree>
    <p:extLst>
      <p:ext uri="{BB962C8B-B14F-4D97-AF65-F5344CB8AC3E}">
        <p14:creationId xmlns:p14="http://schemas.microsoft.com/office/powerpoint/2010/main" val="13397679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0854700-1B00-4F58-BE11-126B716ECF5C}"/>
              </a:ext>
            </a:extLst>
          </p:cNvPr>
          <p:cNvPicPr>
            <a:picLocks noChangeAspect="1"/>
          </p:cNvPicPr>
          <p:nvPr/>
        </p:nvPicPr>
        <p:blipFill rotWithShape="1">
          <a:blip r:embed="rId3"/>
          <a:srcRect l="-24" b="3330"/>
          <a:stretch/>
        </p:blipFill>
        <p:spPr>
          <a:xfrm>
            <a:off x="0" y="966383"/>
            <a:ext cx="9144000" cy="5891617"/>
          </a:xfrm>
          <a:prstGeom prst="rect">
            <a:avLst/>
          </a:prstGeom>
        </p:spPr>
      </p:pic>
      <p:sp>
        <p:nvSpPr>
          <p:cNvPr id="2" name="タイトル 1"/>
          <p:cNvSpPr>
            <a:spLocks noGrp="1"/>
          </p:cNvSpPr>
          <p:nvPr>
            <p:ph type="title"/>
          </p:nvPr>
        </p:nvSpPr>
        <p:spPr>
          <a:xfrm>
            <a:off x="107504" y="81012"/>
            <a:ext cx="8856984" cy="885371"/>
          </a:xfrm>
        </p:spPr>
        <p:txBody>
          <a:bodyPr>
            <a:noAutofit/>
          </a:bodyPr>
          <a:lstStyle/>
          <a:p>
            <a:r>
              <a:rPr lang="ja-JP" altLang="en-US" sz="3200" dirty="0"/>
              <a:t>④スポーツテックへの体表面電位と</a:t>
            </a:r>
            <a:br>
              <a:rPr lang="en-US" altLang="ja-JP" sz="3200" dirty="0"/>
            </a:br>
            <a:r>
              <a:rPr lang="ja-JP" altLang="en-US" sz="3200" dirty="0"/>
              <a:t>　重心重量センサの応用</a:t>
            </a:r>
          </a:p>
        </p:txBody>
      </p:sp>
      <p:sp>
        <p:nvSpPr>
          <p:cNvPr id="22" name="正方形/長方形 21"/>
          <p:cNvSpPr/>
          <p:nvPr/>
        </p:nvSpPr>
        <p:spPr>
          <a:xfrm>
            <a:off x="8384" y="5967817"/>
            <a:ext cx="9135615" cy="885371"/>
          </a:xfrm>
          <a:prstGeom prst="rect">
            <a:avLst/>
          </a:prstGeom>
          <a:solidFill>
            <a:schemeClr val="bg1">
              <a:alpha val="60000"/>
            </a:schemeClr>
          </a:solidFill>
          <a:ln w="28575">
            <a:solidFill>
              <a:srgbClr val="FF6600"/>
            </a:solidFill>
          </a:ln>
        </p:spPr>
        <p:style>
          <a:lnRef idx="1">
            <a:schemeClr val="accent6"/>
          </a:lnRef>
          <a:fillRef idx="2">
            <a:schemeClr val="accent6"/>
          </a:fillRef>
          <a:effectRef idx="1">
            <a:schemeClr val="accent6"/>
          </a:effectRef>
          <a:fontRef idx="minor">
            <a:schemeClr val="dk1"/>
          </a:fontRef>
        </p:style>
        <p:txBody>
          <a:bodyPr wrap="square" anchor="ctr">
            <a:noAutofit/>
          </a:bodyPr>
          <a:lstStyle/>
          <a:p>
            <a:r>
              <a:rPr lang="ja-JP" altLang="en-US" sz="2400" dirty="0">
                <a:solidFill>
                  <a:srgbClr val="002060"/>
                </a:solidFill>
                <a:latin typeface="メイリオ" panose="020B0604030504040204" pitchFamily="50" charset="-128"/>
                <a:ea typeface="メイリオ" panose="020B0604030504040204" pitchFamily="50" charset="-128"/>
              </a:rPr>
              <a:t>筋活動や体重移動をリアルタイムに可視化するシステムを開発し、適切な運動指導、怪我防止、パフォーマンス向上に貢献する。</a:t>
            </a:r>
          </a:p>
        </p:txBody>
      </p:sp>
      <p:pic>
        <p:nvPicPr>
          <p:cNvPr id="5" name="図 4">
            <a:extLst>
              <a:ext uri="{FF2B5EF4-FFF2-40B4-BE49-F238E27FC236}">
                <a16:creationId xmlns:a16="http://schemas.microsoft.com/office/drawing/2014/main" id="{D110C2B1-8D56-4BC7-9015-7E81471DD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4" y="969996"/>
            <a:ext cx="3364470" cy="2242980"/>
          </a:xfrm>
          <a:prstGeom prst="rect">
            <a:avLst/>
          </a:prstGeom>
        </p:spPr>
      </p:pic>
      <p:sp>
        <p:nvSpPr>
          <p:cNvPr id="6" name="正方形/長方形 5">
            <a:extLst>
              <a:ext uri="{FF2B5EF4-FFF2-40B4-BE49-F238E27FC236}">
                <a16:creationId xmlns:a16="http://schemas.microsoft.com/office/drawing/2014/main" id="{DC9DA2C0-6A27-4C21-8EC6-C0562BCCABC5}"/>
              </a:ext>
            </a:extLst>
          </p:cNvPr>
          <p:cNvSpPr/>
          <p:nvPr/>
        </p:nvSpPr>
        <p:spPr>
          <a:xfrm>
            <a:off x="683568" y="1353476"/>
            <a:ext cx="2304256" cy="400110"/>
          </a:xfrm>
          <a:prstGeom prst="rect">
            <a:avLst/>
          </a:prstGeom>
        </p:spPr>
        <p:txBody>
          <a:bodyPr wrap="square">
            <a:spAutoFit/>
          </a:bodyPr>
          <a:lstStyle/>
          <a:p>
            <a:r>
              <a:rPr lang="ja-JP" altLang="en-US" sz="2000" dirty="0">
                <a:solidFill>
                  <a:schemeClr val="bg1"/>
                </a:solidFill>
                <a:effectLst>
                  <a:glow rad="228600">
                    <a:srgbClr val="00B050">
                      <a:alpha val="40000"/>
                    </a:srgbClr>
                  </a:glow>
                </a:effectLst>
                <a:latin typeface="メイリオ" panose="020B0604030504040204" pitchFamily="50" charset="-128"/>
                <a:ea typeface="メイリオ" panose="020B0604030504040204" pitchFamily="50" charset="-128"/>
              </a:rPr>
              <a:t>筋電・心電センサ</a:t>
            </a:r>
            <a:endParaRPr lang="ja-JP" altLang="en-US" sz="2000" dirty="0"/>
          </a:p>
        </p:txBody>
      </p:sp>
      <p:pic>
        <p:nvPicPr>
          <p:cNvPr id="15" name="図 14">
            <a:extLst>
              <a:ext uri="{FF2B5EF4-FFF2-40B4-BE49-F238E27FC236}">
                <a16:creationId xmlns:a16="http://schemas.microsoft.com/office/drawing/2014/main" id="{7AF278D2-2836-43E8-8577-284655F3781E}"/>
              </a:ext>
            </a:extLst>
          </p:cNvPr>
          <p:cNvPicPr/>
          <p:nvPr/>
        </p:nvPicPr>
        <p:blipFill rotWithShape="1">
          <a:blip r:embed="rId5"/>
          <a:srcRect l="3824" t="35260" r="59055" b="18064"/>
          <a:stretch/>
        </p:blipFill>
        <p:spPr>
          <a:xfrm>
            <a:off x="7002609" y="2719884"/>
            <a:ext cx="2092245" cy="3232344"/>
          </a:xfrm>
          <a:prstGeom prst="rect">
            <a:avLst/>
          </a:prstGeom>
        </p:spPr>
      </p:pic>
      <p:sp>
        <p:nvSpPr>
          <p:cNvPr id="16" name="正方形/長方形 15">
            <a:extLst>
              <a:ext uri="{FF2B5EF4-FFF2-40B4-BE49-F238E27FC236}">
                <a16:creationId xmlns:a16="http://schemas.microsoft.com/office/drawing/2014/main" id="{CB57CD36-778F-4EB7-B86B-AF1AC13F8074}"/>
              </a:ext>
            </a:extLst>
          </p:cNvPr>
          <p:cNvSpPr/>
          <p:nvPr/>
        </p:nvSpPr>
        <p:spPr>
          <a:xfrm>
            <a:off x="7095446" y="5021736"/>
            <a:ext cx="1999408" cy="400110"/>
          </a:xfrm>
          <a:prstGeom prst="rect">
            <a:avLst/>
          </a:prstGeom>
        </p:spPr>
        <p:txBody>
          <a:bodyPr wrap="square">
            <a:spAutoFit/>
          </a:bodyPr>
          <a:lstStyle/>
          <a:p>
            <a:r>
              <a:rPr lang="ja-JP" altLang="en-US" sz="2000" dirty="0">
                <a:solidFill>
                  <a:schemeClr val="bg1"/>
                </a:solidFill>
                <a:effectLst>
                  <a:glow rad="228600">
                    <a:srgbClr val="00B050">
                      <a:alpha val="40000"/>
                    </a:srgbClr>
                  </a:glow>
                </a:effectLst>
                <a:latin typeface="メイリオ" panose="020B0604030504040204" pitchFamily="50" charset="-128"/>
                <a:ea typeface="メイリオ" panose="020B0604030504040204" pitchFamily="50" charset="-128"/>
              </a:rPr>
              <a:t>重心重量センサ</a:t>
            </a:r>
            <a:endParaRPr lang="ja-JP" altLang="en-US" sz="2000" dirty="0"/>
          </a:p>
        </p:txBody>
      </p:sp>
    </p:spTree>
    <p:extLst>
      <p:ext uri="{BB962C8B-B14F-4D97-AF65-F5344CB8AC3E}">
        <p14:creationId xmlns:p14="http://schemas.microsoft.com/office/powerpoint/2010/main" val="1341076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8">
            <a:extLst>
              <a:ext uri="{FF2B5EF4-FFF2-40B4-BE49-F238E27FC236}">
                <a16:creationId xmlns:a16="http://schemas.microsoft.com/office/drawing/2014/main" id="{08EC9A14-BA47-485F-9CD0-974D7BF1EAA2}"/>
              </a:ext>
            </a:extLst>
          </p:cNvPr>
          <p:cNvPicPr>
            <a:picLocks noChangeAspect="1"/>
          </p:cNvPicPr>
          <p:nvPr/>
        </p:nvPicPr>
        <p:blipFill rotWithShape="1">
          <a:blip r:embed="rId3"/>
          <a:srcRect t="222"/>
          <a:stretch/>
        </p:blipFill>
        <p:spPr>
          <a:xfrm>
            <a:off x="1" y="779303"/>
            <a:ext cx="9144000" cy="6078698"/>
          </a:xfrm>
          <a:prstGeom prst="rect">
            <a:avLst/>
          </a:prstGeom>
        </p:spPr>
      </p:pic>
      <p:sp>
        <p:nvSpPr>
          <p:cNvPr id="2" name="タイトル 1"/>
          <p:cNvSpPr>
            <a:spLocks noGrp="1"/>
          </p:cNvSpPr>
          <p:nvPr>
            <p:ph type="title"/>
          </p:nvPr>
        </p:nvSpPr>
        <p:spPr>
          <a:xfrm>
            <a:off x="107504" y="22746"/>
            <a:ext cx="8856984" cy="885371"/>
          </a:xfrm>
        </p:spPr>
        <p:txBody>
          <a:bodyPr>
            <a:noAutofit/>
          </a:bodyPr>
          <a:lstStyle/>
          <a:p>
            <a:r>
              <a:rPr lang="ja-JP" altLang="en-US" sz="3200" b="1" dirty="0">
                <a:latin typeface="メイリオ" panose="020B0604030504040204" pitchFamily="50" charset="-128"/>
                <a:ea typeface="メイリオ" panose="020B0604030504040204" pitchFamily="50" charset="-128"/>
              </a:rPr>
              <a:t>⑤触覚刺激を用いた血流コントロールの研究</a:t>
            </a:r>
          </a:p>
        </p:txBody>
      </p:sp>
      <p:grpSp>
        <p:nvGrpSpPr>
          <p:cNvPr id="3" name="グループ化 2">
            <a:extLst>
              <a:ext uri="{FF2B5EF4-FFF2-40B4-BE49-F238E27FC236}">
                <a16:creationId xmlns:a16="http://schemas.microsoft.com/office/drawing/2014/main" id="{0F65A3FC-29C3-4636-BFA0-819FEAD46A64}"/>
              </a:ext>
            </a:extLst>
          </p:cNvPr>
          <p:cNvGrpSpPr/>
          <p:nvPr/>
        </p:nvGrpSpPr>
        <p:grpSpPr>
          <a:xfrm>
            <a:off x="4906481" y="4364439"/>
            <a:ext cx="2529180" cy="1510390"/>
            <a:chOff x="5439054" y="4442075"/>
            <a:chExt cx="2529180" cy="1510390"/>
          </a:xfrm>
        </p:grpSpPr>
        <p:sp>
          <p:nvSpPr>
            <p:cNvPr id="6" name="楕円 5">
              <a:extLst>
                <a:ext uri="{FF2B5EF4-FFF2-40B4-BE49-F238E27FC236}">
                  <a16:creationId xmlns:a16="http://schemas.microsoft.com/office/drawing/2014/main" id="{46EBCDDC-B6BA-027E-42C7-F312C3DBFEA5}"/>
                </a:ext>
              </a:extLst>
            </p:cNvPr>
            <p:cNvSpPr/>
            <p:nvPr/>
          </p:nvSpPr>
          <p:spPr>
            <a:xfrm>
              <a:off x="5439054" y="4442075"/>
              <a:ext cx="2529180" cy="1510390"/>
            </a:xfrm>
            <a:prstGeom prst="ellipse">
              <a:avLst/>
            </a:prstGeom>
            <a:solidFill>
              <a:srgbClr val="E7E6E6">
                <a:alpha val="6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正方形/長方形 22"/>
            <p:cNvSpPr/>
            <p:nvPr/>
          </p:nvSpPr>
          <p:spPr>
            <a:xfrm>
              <a:off x="5515512" y="4830271"/>
              <a:ext cx="2376264" cy="892552"/>
            </a:xfrm>
            <a:prstGeom prst="rect">
              <a:avLst/>
            </a:prstGeom>
          </p:spPr>
          <p:txBody>
            <a:bodyPr wrap="square">
              <a:spAutoFit/>
            </a:bodyPr>
            <a:lstStyle/>
            <a:p>
              <a:pPr algn="ctr"/>
              <a:r>
                <a:rPr lang="ja-JP" altLang="en-US" sz="2400" b="1" dirty="0">
                  <a:solidFill>
                    <a:schemeClr val="accent6">
                      <a:lumMod val="20000"/>
                      <a:lumOff val="80000"/>
                    </a:schemeClr>
                  </a:solidFill>
                  <a:effectLst>
                    <a:glow rad="228600">
                      <a:srgbClr val="7030A0">
                        <a:alpha val="40000"/>
                      </a:srgbClr>
                    </a:glow>
                  </a:effectLst>
                  <a:latin typeface="メイリオ" panose="020B0604030504040204" pitchFamily="50" charset="-128"/>
                  <a:ea typeface="メイリオ" panose="020B0604030504040204" pitchFamily="50" charset="-128"/>
                </a:rPr>
                <a:t>力覚・温冷覚</a:t>
              </a:r>
              <a:endParaRPr lang="en-US" altLang="ja-JP" sz="2400" b="1" dirty="0">
                <a:solidFill>
                  <a:schemeClr val="accent6">
                    <a:lumMod val="20000"/>
                    <a:lumOff val="80000"/>
                  </a:schemeClr>
                </a:solidFill>
                <a:effectLst>
                  <a:glow rad="228600">
                    <a:srgbClr val="7030A0">
                      <a:alpha val="40000"/>
                    </a:srgbClr>
                  </a:glow>
                </a:effectLst>
                <a:latin typeface="メイリオ" panose="020B0604030504040204" pitchFamily="50" charset="-128"/>
                <a:ea typeface="メイリオ" panose="020B0604030504040204" pitchFamily="50" charset="-128"/>
              </a:endParaRPr>
            </a:p>
            <a:p>
              <a:pPr algn="ctr"/>
              <a:r>
                <a:rPr lang="ja-JP" altLang="en-US"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触覚刺激</a:t>
              </a:r>
            </a:p>
          </p:txBody>
        </p:sp>
      </p:grpSp>
      <p:sp>
        <p:nvSpPr>
          <p:cNvPr id="22" name="正方形/長方形 21"/>
          <p:cNvSpPr/>
          <p:nvPr/>
        </p:nvSpPr>
        <p:spPr>
          <a:xfrm>
            <a:off x="0" y="6101283"/>
            <a:ext cx="9144000" cy="763446"/>
          </a:xfrm>
          <a:prstGeom prst="rect">
            <a:avLst/>
          </a:prstGeom>
          <a:solidFill>
            <a:schemeClr val="bg1">
              <a:alpha val="60000"/>
            </a:schemeClr>
          </a:solidFill>
          <a:ln w="28575">
            <a:solidFill>
              <a:srgbClr val="FF6600"/>
            </a:solidFill>
          </a:ln>
        </p:spPr>
        <p:style>
          <a:lnRef idx="1">
            <a:schemeClr val="accent6"/>
          </a:lnRef>
          <a:fillRef idx="2">
            <a:schemeClr val="accent6"/>
          </a:fillRef>
          <a:effectRef idx="1">
            <a:schemeClr val="accent6"/>
          </a:effectRef>
          <a:fontRef idx="minor">
            <a:schemeClr val="dk1"/>
          </a:fontRef>
        </p:style>
        <p:txBody>
          <a:bodyPr wrap="square">
            <a:noAutofit/>
          </a:bodyPr>
          <a:lstStyle/>
          <a:p>
            <a:r>
              <a:rPr lang="ja-JP" altLang="en-US" sz="2400" b="1" dirty="0">
                <a:solidFill>
                  <a:srgbClr val="002060"/>
                </a:solidFill>
                <a:latin typeface="メイリオ" panose="020B0604030504040204" pitchFamily="50" charset="-128"/>
                <a:ea typeface="メイリオ" panose="020B0604030504040204" pitchFamily="50" charset="-128"/>
              </a:rPr>
              <a:t>温冷覚を中心とした触覚刺激により、血流や自律神経系に介入、医療ヘルスケア、美容分野での課題解決を目指す。</a:t>
            </a:r>
            <a:endParaRPr lang="en-US" altLang="ja-JP" sz="2400" b="1" dirty="0">
              <a:solidFill>
                <a:srgbClr val="002060"/>
              </a:solidFill>
              <a:latin typeface="メイリオ" panose="020B0604030504040204" pitchFamily="50" charset="-128"/>
              <a:ea typeface="メイリオ" panose="020B0604030504040204" pitchFamily="50" charset="-128"/>
            </a:endParaRPr>
          </a:p>
        </p:txBody>
      </p:sp>
      <p:sp>
        <p:nvSpPr>
          <p:cNvPr id="8" name="正方形/長方形 7">
            <a:extLst>
              <a:ext uri="{FF2B5EF4-FFF2-40B4-BE49-F238E27FC236}">
                <a16:creationId xmlns:a16="http://schemas.microsoft.com/office/drawing/2014/main" id="{EC8660C2-D0B2-0964-13D3-AD02C1CB6523}"/>
              </a:ext>
            </a:extLst>
          </p:cNvPr>
          <p:cNvSpPr/>
          <p:nvPr/>
        </p:nvSpPr>
        <p:spPr>
          <a:xfrm rot="12067700">
            <a:off x="6242122" y="3944593"/>
            <a:ext cx="1021739" cy="584775"/>
          </a:xfrm>
          <a:prstGeom prst="rect">
            <a:avLst/>
          </a:prstGeom>
        </p:spPr>
        <p:txBody>
          <a:bodyPr wrap="square">
            <a:spAutoFit/>
          </a:bodyPr>
          <a:lstStyle/>
          <a:p>
            <a:pPr algn="ctr"/>
            <a:r>
              <a:rPr lang="ja-JP" altLang="en-US" sz="3200" b="1" dirty="0">
                <a:solidFill>
                  <a:schemeClr val="bg1"/>
                </a:solidFill>
                <a:effectLst>
                  <a:glow rad="228600">
                    <a:srgbClr val="FF6600"/>
                  </a:glow>
                </a:effectLst>
                <a:latin typeface="メイリオ" panose="020B0604030504040204" pitchFamily="50" charset="-128"/>
                <a:ea typeface="メイリオ" panose="020B0604030504040204" pitchFamily="50" charset="-128"/>
              </a:rPr>
              <a:t>↓</a:t>
            </a:r>
          </a:p>
        </p:txBody>
      </p:sp>
      <p:sp>
        <p:nvSpPr>
          <p:cNvPr id="13" name="正方形/長方形 12">
            <a:extLst>
              <a:ext uri="{FF2B5EF4-FFF2-40B4-BE49-F238E27FC236}">
                <a16:creationId xmlns:a16="http://schemas.microsoft.com/office/drawing/2014/main" id="{769BC369-33A7-4E99-944C-F4DB90111E8F}"/>
              </a:ext>
            </a:extLst>
          </p:cNvPr>
          <p:cNvSpPr/>
          <p:nvPr/>
        </p:nvSpPr>
        <p:spPr>
          <a:xfrm>
            <a:off x="5694101" y="3183878"/>
            <a:ext cx="3033236" cy="954107"/>
          </a:xfrm>
          <a:prstGeom prst="rect">
            <a:avLst/>
          </a:prstGeom>
        </p:spPr>
        <p:txBody>
          <a:bodyPr wrap="square">
            <a:spAutoFit/>
          </a:bodyPr>
          <a:lstStyle/>
          <a:p>
            <a:pPr algn="ctr"/>
            <a:r>
              <a:rPr lang="ja-JP" altLang="en-US" sz="2800"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血流・体温・発汗</a:t>
            </a:r>
            <a:endParaRPr lang="en-US" altLang="ja-JP"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endParaRPr>
          </a:p>
          <a:p>
            <a:pPr algn="ctr"/>
            <a:r>
              <a:rPr lang="ja-JP" altLang="en-US" sz="2800" b="1" dirty="0" err="1">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への</a:t>
            </a:r>
            <a:r>
              <a:rPr lang="ja-JP" altLang="en-US"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介入</a:t>
            </a:r>
          </a:p>
        </p:txBody>
      </p:sp>
      <p:sp>
        <p:nvSpPr>
          <p:cNvPr id="15" name="正方形/長方形 14">
            <a:extLst>
              <a:ext uri="{FF2B5EF4-FFF2-40B4-BE49-F238E27FC236}">
                <a16:creationId xmlns:a16="http://schemas.microsoft.com/office/drawing/2014/main" id="{FFAEF26F-2F6A-45AE-A6EF-696667BCF9D0}"/>
              </a:ext>
            </a:extLst>
          </p:cNvPr>
          <p:cNvSpPr/>
          <p:nvPr/>
        </p:nvSpPr>
        <p:spPr>
          <a:xfrm rot="9000000">
            <a:off x="6111229" y="2542214"/>
            <a:ext cx="1021739" cy="584775"/>
          </a:xfrm>
          <a:prstGeom prst="rect">
            <a:avLst/>
          </a:prstGeom>
        </p:spPr>
        <p:txBody>
          <a:bodyPr wrap="square">
            <a:spAutoFit/>
          </a:bodyPr>
          <a:lstStyle/>
          <a:p>
            <a:pPr algn="ctr"/>
            <a:r>
              <a:rPr lang="ja-JP" altLang="en-US" sz="3200" b="1" dirty="0">
                <a:solidFill>
                  <a:schemeClr val="bg1"/>
                </a:solidFill>
                <a:effectLst>
                  <a:glow rad="228600">
                    <a:srgbClr val="FF6600"/>
                  </a:glow>
                </a:effectLst>
                <a:latin typeface="メイリオ" panose="020B0604030504040204" pitchFamily="50" charset="-128"/>
                <a:ea typeface="メイリオ" panose="020B0604030504040204" pitchFamily="50" charset="-128"/>
              </a:rPr>
              <a:t>↓</a:t>
            </a:r>
          </a:p>
        </p:txBody>
      </p:sp>
      <p:sp>
        <p:nvSpPr>
          <p:cNvPr id="16" name="正方形/長方形 15">
            <a:extLst>
              <a:ext uri="{FF2B5EF4-FFF2-40B4-BE49-F238E27FC236}">
                <a16:creationId xmlns:a16="http://schemas.microsoft.com/office/drawing/2014/main" id="{41EC4331-B5C7-4CA7-918D-9FD182C21BCB}"/>
              </a:ext>
            </a:extLst>
          </p:cNvPr>
          <p:cNvSpPr/>
          <p:nvPr/>
        </p:nvSpPr>
        <p:spPr>
          <a:xfrm>
            <a:off x="4183652" y="1163493"/>
            <a:ext cx="4553888" cy="1384995"/>
          </a:xfrm>
          <a:prstGeom prst="rect">
            <a:avLst/>
          </a:prstGeom>
        </p:spPr>
        <p:txBody>
          <a:bodyPr wrap="square">
            <a:spAutoFit/>
          </a:bodyPr>
          <a:lstStyle/>
          <a:p>
            <a:pPr algn="ctr"/>
            <a:r>
              <a:rPr lang="ja-JP" altLang="en-US"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ストレス低減</a:t>
            </a:r>
            <a:r>
              <a:rPr lang="ja-JP" altLang="en-US" sz="2800"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a:t>
            </a:r>
            <a:r>
              <a:rPr lang="ja-JP" altLang="en-US"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睡眠導入</a:t>
            </a:r>
            <a:endParaRPr lang="en-US" altLang="ja-JP"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endParaRPr>
          </a:p>
          <a:p>
            <a:pPr algn="ctr"/>
            <a:r>
              <a:rPr lang="ja-JP" altLang="en-US" sz="2800"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更年期障害症状緩和</a:t>
            </a:r>
            <a:endParaRPr lang="en-US" altLang="ja-JP" sz="2800"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endParaRPr>
          </a:p>
          <a:p>
            <a:pPr algn="ctr"/>
            <a:r>
              <a:rPr lang="ja-JP" altLang="en-US" sz="2800" b="1" dirty="0">
                <a:solidFill>
                  <a:schemeClr val="bg1"/>
                </a:solidFill>
                <a:effectLst>
                  <a:glow rad="228600">
                    <a:srgbClr val="7030A0">
                      <a:alpha val="40000"/>
                    </a:srgbClr>
                  </a:glow>
                </a:effectLst>
                <a:latin typeface="メイリオ" panose="020B0604030504040204" pitchFamily="50" charset="-128"/>
                <a:ea typeface="メイリオ" panose="020B0604030504040204" pitchFamily="50" charset="-128"/>
              </a:rPr>
              <a:t>せん妄症状の抑制</a:t>
            </a:r>
          </a:p>
        </p:txBody>
      </p:sp>
    </p:spTree>
    <p:extLst>
      <p:ext uri="{BB962C8B-B14F-4D97-AF65-F5344CB8AC3E}">
        <p14:creationId xmlns:p14="http://schemas.microsoft.com/office/powerpoint/2010/main" val="3168790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6F30DB-FB83-5EF8-E1D9-09D48C82866B}"/>
            </a:ext>
          </a:extLst>
        </p:cNvPr>
        <p:cNvGrpSpPr/>
        <p:nvPr/>
      </p:nvGrpSpPr>
      <p:grpSpPr>
        <a:xfrm>
          <a:off x="0" y="0"/>
          <a:ext cx="0" cy="0"/>
          <a:chOff x="0" y="0"/>
          <a:chExt cx="0" cy="0"/>
        </a:xfrm>
      </p:grpSpPr>
      <p:pic>
        <p:nvPicPr>
          <p:cNvPr id="7" name="図 6">
            <a:extLst>
              <a:ext uri="{FF2B5EF4-FFF2-40B4-BE49-F238E27FC236}">
                <a16:creationId xmlns:a16="http://schemas.microsoft.com/office/drawing/2014/main" id="{9CFDF425-67EE-486D-92AE-A09860EACB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5647"/>
            <a:ext cx="9146605" cy="6097736"/>
          </a:xfrm>
          <a:prstGeom prst="rect">
            <a:avLst/>
          </a:prstGeom>
        </p:spPr>
      </p:pic>
      <p:sp>
        <p:nvSpPr>
          <p:cNvPr id="2" name="タイトル 1">
            <a:extLst>
              <a:ext uri="{FF2B5EF4-FFF2-40B4-BE49-F238E27FC236}">
                <a16:creationId xmlns:a16="http://schemas.microsoft.com/office/drawing/2014/main" id="{4F715C4B-A755-66FF-2DFB-F3A4B522DB44}"/>
              </a:ext>
            </a:extLst>
          </p:cNvPr>
          <p:cNvSpPr>
            <a:spLocks noGrp="1"/>
          </p:cNvSpPr>
          <p:nvPr>
            <p:ph type="title"/>
          </p:nvPr>
        </p:nvSpPr>
        <p:spPr>
          <a:xfrm>
            <a:off x="143507" y="4617"/>
            <a:ext cx="8856984" cy="885371"/>
          </a:xfrm>
        </p:spPr>
        <p:txBody>
          <a:bodyPr>
            <a:noAutofit/>
          </a:bodyPr>
          <a:lstStyle/>
          <a:p>
            <a:r>
              <a:rPr lang="ja-JP" altLang="en-US" sz="3200" b="1" dirty="0">
                <a:latin typeface="メイリオ" panose="020B0604030504040204" pitchFamily="50" charset="-128"/>
                <a:ea typeface="メイリオ" panose="020B0604030504040204" pitchFamily="50" charset="-128"/>
              </a:rPr>
              <a:t>⑥触覚を刺激しない触覚計測技術の研究</a:t>
            </a:r>
          </a:p>
        </p:txBody>
      </p:sp>
      <p:sp>
        <p:nvSpPr>
          <p:cNvPr id="25" name="正方形/長方形 24">
            <a:extLst>
              <a:ext uri="{FF2B5EF4-FFF2-40B4-BE49-F238E27FC236}">
                <a16:creationId xmlns:a16="http://schemas.microsoft.com/office/drawing/2014/main" id="{F4E07C46-9392-8D4E-9D65-8EE80D0BFA4D}"/>
              </a:ext>
            </a:extLst>
          </p:cNvPr>
          <p:cNvSpPr/>
          <p:nvPr/>
        </p:nvSpPr>
        <p:spPr>
          <a:xfrm>
            <a:off x="137579" y="4022438"/>
            <a:ext cx="4303146" cy="1938992"/>
          </a:xfrm>
          <a:prstGeom prst="rect">
            <a:avLst/>
          </a:prstGeom>
        </p:spPr>
        <p:txBody>
          <a:bodyPr wrap="square">
            <a:spAutoFit/>
          </a:bodyPr>
          <a:lstStyle/>
          <a:p>
            <a:r>
              <a:rPr lang="ja-JP" altLang="en-US" sz="2400" b="1" dirty="0">
                <a:solidFill>
                  <a:schemeClr val="bg1"/>
                </a:solidFill>
                <a:effectLst>
                  <a:glow rad="228600">
                    <a:srgbClr val="FF6600"/>
                  </a:glow>
                </a:effectLst>
                <a:latin typeface="メイリオ" panose="020B0604030504040204" pitchFamily="50" charset="-128"/>
                <a:ea typeface="メイリオ" panose="020B0604030504040204" pitchFamily="50" charset="-128"/>
              </a:rPr>
              <a:t>さまざまな応用展開</a:t>
            </a:r>
            <a:endParaRPr lang="en-US" altLang="ja-JP" sz="2400" b="1"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r>
              <a:rPr lang="ja-JP" altLang="en-US" sz="2400" b="1" dirty="0">
                <a:solidFill>
                  <a:schemeClr val="bg1"/>
                </a:solidFill>
                <a:effectLst>
                  <a:glow rad="228600">
                    <a:srgbClr val="FF6600"/>
                  </a:glow>
                </a:effectLst>
                <a:latin typeface="メイリオ" panose="020B0604030504040204" pitchFamily="50" charset="-128"/>
                <a:ea typeface="メイリオ" panose="020B0604030504040204" pitchFamily="50" charset="-128"/>
              </a:rPr>
              <a:t>・化粧品の塗布動作</a:t>
            </a:r>
            <a:endParaRPr lang="en-US" altLang="ja-JP" sz="2400" b="1"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・商品パッケージの感性評価</a:t>
            </a:r>
            <a:endParaRPr lang="en-US" altLang="ja-JP" sz="2400"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r>
              <a:rPr lang="ja-JP" altLang="en-US" sz="2400" b="1" dirty="0">
                <a:solidFill>
                  <a:schemeClr val="bg1"/>
                </a:solidFill>
                <a:effectLst>
                  <a:glow rad="228600">
                    <a:srgbClr val="FF6600"/>
                  </a:glow>
                </a:effectLst>
                <a:latin typeface="メイリオ" panose="020B0604030504040204" pitchFamily="50" charset="-128"/>
                <a:ea typeface="メイリオ" panose="020B0604030504040204" pitchFamily="50" charset="-128"/>
              </a:rPr>
              <a:t>・ロボティクス</a:t>
            </a:r>
            <a:endParaRPr lang="en-US" altLang="ja-JP" sz="2400" b="1"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a:p>
            <a:r>
              <a:rPr lang="ja-JP" altLang="en-US" sz="2400" dirty="0">
                <a:solidFill>
                  <a:schemeClr val="bg1"/>
                </a:solidFill>
                <a:effectLst>
                  <a:glow rad="228600">
                    <a:srgbClr val="FF6600"/>
                  </a:glow>
                </a:effectLst>
                <a:latin typeface="メイリオ" panose="020B0604030504040204" pitchFamily="50" charset="-128"/>
                <a:ea typeface="メイリオ" panose="020B0604030504040204" pitchFamily="50" charset="-128"/>
              </a:rPr>
              <a:t>・スポーツテック</a:t>
            </a:r>
            <a:endParaRPr lang="ja-JP" altLang="en-US" sz="2400" b="1" dirty="0">
              <a:solidFill>
                <a:schemeClr val="bg1"/>
              </a:solidFill>
              <a:effectLst>
                <a:glow rad="228600">
                  <a:srgbClr val="FF6600"/>
                </a:glow>
              </a:effectLst>
              <a:latin typeface="メイリオ" panose="020B0604030504040204" pitchFamily="50" charset="-128"/>
              <a:ea typeface="メイリオ" panose="020B0604030504040204" pitchFamily="50" charset="-128"/>
            </a:endParaRPr>
          </a:p>
        </p:txBody>
      </p:sp>
      <p:sp>
        <p:nvSpPr>
          <p:cNvPr id="22" name="正方形/長方形 21">
            <a:extLst>
              <a:ext uri="{FF2B5EF4-FFF2-40B4-BE49-F238E27FC236}">
                <a16:creationId xmlns:a16="http://schemas.microsoft.com/office/drawing/2014/main" id="{9159B111-5ECF-BC20-EF8A-369B3311E48A}"/>
              </a:ext>
            </a:extLst>
          </p:cNvPr>
          <p:cNvSpPr/>
          <p:nvPr/>
        </p:nvSpPr>
        <p:spPr>
          <a:xfrm>
            <a:off x="0" y="6069544"/>
            <a:ext cx="9143999" cy="780548"/>
          </a:xfrm>
          <a:prstGeom prst="rect">
            <a:avLst/>
          </a:prstGeom>
          <a:solidFill>
            <a:schemeClr val="bg1">
              <a:alpha val="60000"/>
            </a:schemeClr>
          </a:solidFill>
          <a:ln w="28575">
            <a:solidFill>
              <a:srgbClr val="FF6600"/>
            </a:solidFill>
          </a:ln>
        </p:spPr>
        <p:style>
          <a:lnRef idx="1">
            <a:schemeClr val="accent6"/>
          </a:lnRef>
          <a:fillRef idx="2">
            <a:schemeClr val="accent6"/>
          </a:fillRef>
          <a:effectRef idx="1">
            <a:schemeClr val="accent6"/>
          </a:effectRef>
          <a:fontRef idx="minor">
            <a:schemeClr val="dk1"/>
          </a:fontRef>
        </p:style>
        <p:txBody>
          <a:bodyPr wrap="square">
            <a:noAutofit/>
          </a:bodyPr>
          <a:lstStyle/>
          <a:p>
            <a:r>
              <a:rPr lang="ja-JP" altLang="en-US" sz="2400" b="1" dirty="0">
                <a:solidFill>
                  <a:srgbClr val="002060"/>
                </a:solidFill>
                <a:latin typeface="メイリオ" panose="020B0604030504040204" pitchFamily="50" charset="-128"/>
                <a:ea typeface="メイリオ" panose="020B0604030504040204" pitchFamily="50" charset="-128"/>
              </a:rPr>
              <a:t>新原理による裏面照射式触覚センサを開発する。キャリブレーションや多チャネル化技術によって高精度化し、応用展開する。</a:t>
            </a:r>
          </a:p>
        </p:txBody>
      </p:sp>
      <p:pic>
        <p:nvPicPr>
          <p:cNvPr id="4" name="図 3">
            <a:extLst>
              <a:ext uri="{FF2B5EF4-FFF2-40B4-BE49-F238E27FC236}">
                <a16:creationId xmlns:a16="http://schemas.microsoft.com/office/drawing/2014/main" id="{91E81D6B-FA4E-4412-AE5C-0C7FC45F05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45463" y="788456"/>
            <a:ext cx="2898535" cy="1932356"/>
          </a:xfrm>
          <a:prstGeom prst="ellipse">
            <a:avLst/>
          </a:prstGeom>
          <a:ln>
            <a:noFill/>
          </a:ln>
          <a:effectLst>
            <a:softEdge rad="112500"/>
          </a:effectLst>
        </p:spPr>
      </p:pic>
    </p:spTree>
    <p:extLst>
      <p:ext uri="{BB962C8B-B14F-4D97-AF65-F5344CB8AC3E}">
        <p14:creationId xmlns:p14="http://schemas.microsoft.com/office/powerpoint/2010/main" val="494880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みなさんの状態遷移図</a:t>
            </a:r>
          </a:p>
        </p:txBody>
      </p:sp>
      <p:sp>
        <p:nvSpPr>
          <p:cNvPr id="39" name="スライド番号プレースホルダ 38"/>
          <p:cNvSpPr>
            <a:spLocks noGrp="1"/>
          </p:cNvSpPr>
          <p:nvPr>
            <p:ph type="sldNum" sz="quarter" idx="12"/>
          </p:nvPr>
        </p:nvSpPr>
        <p:spPr/>
        <p:txBody>
          <a:bodyPr/>
          <a:lstStyle/>
          <a:p>
            <a:fld id="{A9C5C2EC-A755-4AE6-A851-716D4D49C070}" type="slidenum">
              <a:rPr lang="ja-JP" altLang="en-US" smtClean="0"/>
              <a:pPr/>
              <a:t>14</a:t>
            </a:fld>
            <a:endParaRPr lang="ja-JP" altLang="en-US" dirty="0"/>
          </a:p>
        </p:txBody>
      </p:sp>
      <p:sp>
        <p:nvSpPr>
          <p:cNvPr id="82" name="テキスト ボックス 81"/>
          <p:cNvSpPr txBox="1"/>
          <p:nvPr/>
        </p:nvSpPr>
        <p:spPr>
          <a:xfrm>
            <a:off x="251520" y="1085387"/>
            <a:ext cx="8640960" cy="2062103"/>
          </a:xfrm>
          <a:prstGeom prst="rect">
            <a:avLst/>
          </a:prstGeom>
          <a:noFill/>
        </p:spPr>
        <p:txBody>
          <a:bodyPr wrap="square" rtlCol="0">
            <a:spAutoFit/>
          </a:bodyPr>
          <a:lstStyle/>
          <a:p>
            <a:pPr marL="457200" indent="-45720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研究以外にも大切なことがあります。</a:t>
            </a:r>
            <a:endParaRPr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普遍的な価値である「素養」です。</a:t>
            </a:r>
            <a:endParaRPr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kumimoji="1" lang="en-US" altLang="ja-JP" dirty="0">
                <a:latin typeface="メイリオ" panose="020B0604030504040204" pitchFamily="50" charset="-128"/>
                <a:ea typeface="メイリオ" panose="020B0604030504040204" pitchFamily="50" charset="-128"/>
              </a:rPr>
              <a:t>CS28</a:t>
            </a:r>
            <a:r>
              <a:rPr kumimoji="1" lang="ja-JP" altLang="en-US" dirty="0">
                <a:latin typeface="メイリオ" panose="020B0604030504040204" pitchFamily="50" charset="-128"/>
                <a:ea typeface="メイリオ" panose="020B0604030504040204" pitchFamily="50" charset="-128"/>
              </a:rPr>
              <a:t>では国際学会などでの成果アウトプットを重視しています。</a:t>
            </a:r>
          </a:p>
        </p:txBody>
      </p:sp>
      <p:sp>
        <p:nvSpPr>
          <p:cNvPr id="21" name="Oval 6">
            <a:extLst>
              <a:ext uri="{FF2B5EF4-FFF2-40B4-BE49-F238E27FC236}">
                <a16:creationId xmlns:a16="http://schemas.microsoft.com/office/drawing/2014/main" id="{DBC930B7-C689-4F5B-AE77-0432DCA2CBA1}"/>
              </a:ext>
            </a:extLst>
          </p:cNvPr>
          <p:cNvSpPr>
            <a:spLocks noChangeArrowheads="1"/>
          </p:cNvSpPr>
          <p:nvPr/>
        </p:nvSpPr>
        <p:spPr bwMode="auto">
          <a:xfrm>
            <a:off x="1182814" y="4012098"/>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22" name="Text Box 7">
            <a:extLst>
              <a:ext uri="{FF2B5EF4-FFF2-40B4-BE49-F238E27FC236}">
                <a16:creationId xmlns:a16="http://schemas.microsoft.com/office/drawing/2014/main" id="{99BA2186-28B2-48AD-A71B-33BE5B6FD114}"/>
              </a:ext>
            </a:extLst>
          </p:cNvPr>
          <p:cNvSpPr txBox="1">
            <a:spLocks noChangeArrowheads="1"/>
          </p:cNvSpPr>
          <p:nvPr/>
        </p:nvSpPr>
        <p:spPr bwMode="auto">
          <a:xfrm>
            <a:off x="1190378" y="4303255"/>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入口</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（入学）</a:t>
            </a:r>
            <a:endParaRPr lang="en-US" altLang="ja-JP" baseline="-25000" dirty="0">
              <a:latin typeface="メイリオ" panose="020B0604030504040204" pitchFamily="50" charset="-128"/>
              <a:ea typeface="メイリオ" panose="020B0604030504040204" pitchFamily="50" charset="-128"/>
            </a:endParaRPr>
          </a:p>
        </p:txBody>
      </p:sp>
      <p:sp>
        <p:nvSpPr>
          <p:cNvPr id="23" name="Freeform 12">
            <a:extLst>
              <a:ext uri="{FF2B5EF4-FFF2-40B4-BE49-F238E27FC236}">
                <a16:creationId xmlns:a16="http://schemas.microsoft.com/office/drawing/2014/main" id="{0678D8D2-E2A6-4DFB-A99D-CD5D4B855EE8}"/>
              </a:ext>
            </a:extLst>
          </p:cNvPr>
          <p:cNvSpPr>
            <a:spLocks/>
          </p:cNvSpPr>
          <p:nvPr/>
        </p:nvSpPr>
        <p:spPr bwMode="auto">
          <a:xfrm>
            <a:off x="2630539" y="4735327"/>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4" name="Text Box 20">
            <a:extLst>
              <a:ext uri="{FF2B5EF4-FFF2-40B4-BE49-F238E27FC236}">
                <a16:creationId xmlns:a16="http://schemas.microsoft.com/office/drawing/2014/main" id="{2BFDDDCD-AF3E-4B33-BB81-0DC61E584DEE}"/>
              </a:ext>
            </a:extLst>
          </p:cNvPr>
          <p:cNvSpPr txBox="1">
            <a:spLocks noChangeArrowheads="1"/>
          </p:cNvSpPr>
          <p:nvPr/>
        </p:nvSpPr>
        <p:spPr bwMode="auto">
          <a:xfrm>
            <a:off x="2630538" y="4303255"/>
            <a:ext cx="8640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成績</a:t>
            </a:r>
            <a:endParaRPr lang="en-US" altLang="ja-JP" dirty="0">
              <a:latin typeface="メイリオ" panose="020B0604030504040204" pitchFamily="50" charset="-128"/>
              <a:ea typeface="メイリオ" panose="020B0604030504040204" pitchFamily="50" charset="-128"/>
            </a:endParaRPr>
          </a:p>
        </p:txBody>
      </p:sp>
      <p:sp>
        <p:nvSpPr>
          <p:cNvPr id="25" name="Freeform 12">
            <a:extLst>
              <a:ext uri="{FF2B5EF4-FFF2-40B4-BE49-F238E27FC236}">
                <a16:creationId xmlns:a16="http://schemas.microsoft.com/office/drawing/2014/main" id="{A1657371-117B-4ECB-B1A7-9F2491783672}"/>
              </a:ext>
            </a:extLst>
          </p:cNvPr>
          <p:cNvSpPr>
            <a:spLocks/>
          </p:cNvSpPr>
          <p:nvPr/>
        </p:nvSpPr>
        <p:spPr bwMode="auto">
          <a:xfrm>
            <a:off x="38250" y="4735328"/>
            <a:ext cx="1152525" cy="71438"/>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6" name="Freeform 31">
            <a:extLst>
              <a:ext uri="{FF2B5EF4-FFF2-40B4-BE49-F238E27FC236}">
                <a16:creationId xmlns:a16="http://schemas.microsoft.com/office/drawing/2014/main" id="{EB655CBD-A844-413B-B05D-3A75139F7092}"/>
              </a:ext>
            </a:extLst>
          </p:cNvPr>
          <p:cNvSpPr>
            <a:spLocks/>
          </p:cNvSpPr>
          <p:nvPr/>
        </p:nvSpPr>
        <p:spPr bwMode="auto">
          <a:xfrm>
            <a:off x="7236295" y="4735327"/>
            <a:ext cx="288033"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7" name="Text Box 35">
            <a:extLst>
              <a:ext uri="{FF2B5EF4-FFF2-40B4-BE49-F238E27FC236}">
                <a16:creationId xmlns:a16="http://schemas.microsoft.com/office/drawing/2014/main" id="{5E99864D-834C-41CD-BF1E-701E8CF07855}"/>
              </a:ext>
            </a:extLst>
          </p:cNvPr>
          <p:cNvSpPr txBox="1">
            <a:spLocks noChangeArrowheads="1"/>
          </p:cNvSpPr>
          <p:nvPr/>
        </p:nvSpPr>
        <p:spPr bwMode="auto">
          <a:xfrm>
            <a:off x="7405853" y="3645024"/>
            <a:ext cx="173814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活躍</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結婚</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新しい家族</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子育て</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老後</a:t>
            </a:r>
            <a:endParaRPr lang="en-US" altLang="ja-JP" dirty="0">
              <a:latin typeface="メイリオ" panose="020B0604030504040204" pitchFamily="50" charset="-128"/>
              <a:ea typeface="メイリオ" panose="020B0604030504040204" pitchFamily="50" charset="-128"/>
            </a:endParaRPr>
          </a:p>
          <a:p>
            <a:pPr algn="ctr" eaLnBrk="1" hangingPunct="1"/>
            <a:r>
              <a:rPr lang="en-US" altLang="ja-JP" dirty="0">
                <a:latin typeface="メイリオ" panose="020B0604030504040204" pitchFamily="50" charset="-128"/>
                <a:ea typeface="メイリオ" panose="020B0604030504040204" pitchFamily="50" charset="-128"/>
              </a:rPr>
              <a:t>…</a:t>
            </a:r>
          </a:p>
        </p:txBody>
      </p:sp>
      <p:sp>
        <p:nvSpPr>
          <p:cNvPr id="28" name="Text Box 20">
            <a:extLst>
              <a:ext uri="{FF2B5EF4-FFF2-40B4-BE49-F238E27FC236}">
                <a16:creationId xmlns:a16="http://schemas.microsoft.com/office/drawing/2014/main" id="{2038066A-1344-41EE-9B3C-928AAEDB1B95}"/>
              </a:ext>
            </a:extLst>
          </p:cNvPr>
          <p:cNvSpPr txBox="1">
            <a:spLocks noChangeArrowheads="1"/>
          </p:cNvSpPr>
          <p:nvPr/>
        </p:nvSpPr>
        <p:spPr bwMode="auto">
          <a:xfrm>
            <a:off x="-179113" y="3943215"/>
            <a:ext cx="16547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ビジョン</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想像力</a:t>
            </a:r>
            <a:endParaRPr lang="en-US" altLang="ja-JP" dirty="0">
              <a:latin typeface="メイリオ" panose="020B0604030504040204" pitchFamily="50" charset="-128"/>
              <a:ea typeface="メイリオ" panose="020B0604030504040204" pitchFamily="50" charset="-128"/>
            </a:endParaRPr>
          </a:p>
        </p:txBody>
      </p:sp>
      <p:sp>
        <p:nvSpPr>
          <p:cNvPr id="29" name="Text Box 20">
            <a:extLst>
              <a:ext uri="{FF2B5EF4-FFF2-40B4-BE49-F238E27FC236}">
                <a16:creationId xmlns:a16="http://schemas.microsoft.com/office/drawing/2014/main" id="{54272B74-C511-4364-9670-9488C127CDCD}"/>
              </a:ext>
            </a:extLst>
          </p:cNvPr>
          <p:cNvSpPr txBox="1">
            <a:spLocks noChangeArrowheads="1"/>
          </p:cNvSpPr>
          <p:nvPr/>
        </p:nvSpPr>
        <p:spPr bwMode="auto">
          <a:xfrm>
            <a:off x="35496" y="4735303"/>
            <a:ext cx="1225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偏差値</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場所</a:t>
            </a:r>
            <a:endParaRPr lang="en-US" altLang="ja-JP" dirty="0">
              <a:latin typeface="メイリオ" panose="020B0604030504040204" pitchFamily="50" charset="-128"/>
              <a:ea typeface="メイリオ" panose="020B0604030504040204" pitchFamily="50" charset="-128"/>
            </a:endParaRPr>
          </a:p>
        </p:txBody>
      </p:sp>
      <p:sp>
        <p:nvSpPr>
          <p:cNvPr id="30" name="Oval 6">
            <a:extLst>
              <a:ext uri="{FF2B5EF4-FFF2-40B4-BE49-F238E27FC236}">
                <a16:creationId xmlns:a16="http://schemas.microsoft.com/office/drawing/2014/main" id="{A0606B14-742F-4316-9180-88FC3FA57982}"/>
              </a:ext>
            </a:extLst>
          </p:cNvPr>
          <p:cNvSpPr>
            <a:spLocks noChangeArrowheads="1"/>
          </p:cNvSpPr>
          <p:nvPr/>
        </p:nvSpPr>
        <p:spPr bwMode="auto">
          <a:xfrm>
            <a:off x="3494634" y="4012098"/>
            <a:ext cx="1447724" cy="1443286"/>
          </a:xfrm>
          <a:prstGeom prst="ellipse">
            <a:avLst/>
          </a:prstGeom>
          <a:noFill/>
          <a:ln w="25400"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31" name="Text Box 7">
            <a:extLst>
              <a:ext uri="{FF2B5EF4-FFF2-40B4-BE49-F238E27FC236}">
                <a16:creationId xmlns:a16="http://schemas.microsoft.com/office/drawing/2014/main" id="{145E35F4-B671-4E9A-9DFC-077458D0F9BF}"/>
              </a:ext>
            </a:extLst>
          </p:cNvPr>
          <p:cNvSpPr txBox="1">
            <a:spLocks noChangeArrowheads="1"/>
          </p:cNvSpPr>
          <p:nvPr/>
        </p:nvSpPr>
        <p:spPr bwMode="auto">
          <a:xfrm>
            <a:off x="3502198" y="4087231"/>
            <a:ext cx="14401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今！</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（研究室</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選び）</a:t>
            </a:r>
            <a:endParaRPr lang="en-US" altLang="ja-JP" baseline="-25000" dirty="0">
              <a:solidFill>
                <a:srgbClr val="C00000"/>
              </a:solidFill>
              <a:latin typeface="メイリオ" panose="020B0604030504040204" pitchFamily="50" charset="-128"/>
              <a:ea typeface="メイリオ" panose="020B0604030504040204" pitchFamily="50" charset="-128"/>
            </a:endParaRPr>
          </a:p>
        </p:txBody>
      </p:sp>
      <p:sp>
        <p:nvSpPr>
          <p:cNvPr id="32" name="Freeform 12">
            <a:extLst>
              <a:ext uri="{FF2B5EF4-FFF2-40B4-BE49-F238E27FC236}">
                <a16:creationId xmlns:a16="http://schemas.microsoft.com/office/drawing/2014/main" id="{F99186AD-15B4-47C7-A02F-AAF69AB56C1D}"/>
              </a:ext>
            </a:extLst>
          </p:cNvPr>
          <p:cNvSpPr>
            <a:spLocks/>
          </p:cNvSpPr>
          <p:nvPr/>
        </p:nvSpPr>
        <p:spPr bwMode="auto">
          <a:xfrm>
            <a:off x="4934794" y="4735327"/>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33" name="Text Box 20">
            <a:extLst>
              <a:ext uri="{FF2B5EF4-FFF2-40B4-BE49-F238E27FC236}">
                <a16:creationId xmlns:a16="http://schemas.microsoft.com/office/drawing/2014/main" id="{CAFD1D23-0E0D-4A38-A5F8-1A9DF31D7486}"/>
              </a:ext>
            </a:extLst>
          </p:cNvPr>
          <p:cNvSpPr txBox="1">
            <a:spLocks noChangeArrowheads="1"/>
          </p:cNvSpPr>
          <p:nvPr/>
        </p:nvSpPr>
        <p:spPr bwMode="auto">
          <a:xfrm>
            <a:off x="4934793" y="3943215"/>
            <a:ext cx="8640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研究</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素養</a:t>
            </a:r>
            <a:endParaRPr lang="en-US" altLang="ja-JP" dirty="0">
              <a:latin typeface="メイリオ" panose="020B0604030504040204" pitchFamily="50" charset="-128"/>
              <a:ea typeface="メイリオ" panose="020B0604030504040204" pitchFamily="50" charset="-128"/>
            </a:endParaRPr>
          </a:p>
        </p:txBody>
      </p:sp>
      <p:sp>
        <p:nvSpPr>
          <p:cNvPr id="34" name="Oval 6">
            <a:extLst>
              <a:ext uri="{FF2B5EF4-FFF2-40B4-BE49-F238E27FC236}">
                <a16:creationId xmlns:a16="http://schemas.microsoft.com/office/drawing/2014/main" id="{FE4FC860-FB63-4C5B-BC95-F27B4BF687E4}"/>
              </a:ext>
            </a:extLst>
          </p:cNvPr>
          <p:cNvSpPr>
            <a:spLocks noChangeArrowheads="1"/>
          </p:cNvSpPr>
          <p:nvPr/>
        </p:nvSpPr>
        <p:spPr bwMode="auto">
          <a:xfrm>
            <a:off x="5798890" y="4012098"/>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35" name="Text Box 7">
            <a:extLst>
              <a:ext uri="{FF2B5EF4-FFF2-40B4-BE49-F238E27FC236}">
                <a16:creationId xmlns:a16="http://schemas.microsoft.com/office/drawing/2014/main" id="{94A3A6E7-B5D2-4134-9A1D-A1D293A2E312}"/>
              </a:ext>
            </a:extLst>
          </p:cNvPr>
          <p:cNvSpPr txBox="1">
            <a:spLocks noChangeArrowheads="1"/>
          </p:cNvSpPr>
          <p:nvPr/>
        </p:nvSpPr>
        <p:spPr bwMode="auto">
          <a:xfrm>
            <a:off x="5806454" y="4303255"/>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出口</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（就職）</a:t>
            </a:r>
            <a:endParaRPr lang="en-US" altLang="ja-JP" baseline="-25000"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216309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188640"/>
            <a:ext cx="8856984" cy="885371"/>
          </a:xfrm>
        </p:spPr>
        <p:txBody>
          <a:bodyPr>
            <a:normAutofit/>
          </a:bodyPr>
          <a:lstStyle/>
          <a:p>
            <a:r>
              <a:rPr lang="ja-JP" altLang="en-US" dirty="0"/>
              <a:t>大学院進学</a:t>
            </a:r>
            <a:endParaRPr kumimoji="1" lang="ja-JP" altLang="en-US" dirty="0"/>
          </a:p>
        </p:txBody>
      </p:sp>
      <p:sp>
        <p:nvSpPr>
          <p:cNvPr id="39" name="スライド番号プレースホルダ 38"/>
          <p:cNvSpPr>
            <a:spLocks noGrp="1"/>
          </p:cNvSpPr>
          <p:nvPr>
            <p:ph type="sldNum" sz="quarter" idx="12"/>
          </p:nvPr>
        </p:nvSpPr>
        <p:spPr/>
        <p:txBody>
          <a:bodyPr/>
          <a:lstStyle/>
          <a:p>
            <a:fld id="{A9C5C2EC-A755-4AE6-A851-716D4D49C070}" type="slidenum">
              <a:rPr lang="ja-JP" altLang="en-US" smtClean="0"/>
              <a:pPr/>
              <a:t>15</a:t>
            </a:fld>
            <a:endParaRPr lang="ja-JP" altLang="en-US" dirty="0"/>
          </a:p>
        </p:txBody>
      </p:sp>
      <p:sp>
        <p:nvSpPr>
          <p:cNvPr id="82" name="テキスト ボックス 81"/>
          <p:cNvSpPr txBox="1"/>
          <p:nvPr/>
        </p:nvSpPr>
        <p:spPr>
          <a:xfrm>
            <a:off x="0" y="1085387"/>
            <a:ext cx="9144000" cy="3046988"/>
          </a:xfrm>
          <a:prstGeom prst="rect">
            <a:avLst/>
          </a:prstGeom>
          <a:noFill/>
        </p:spPr>
        <p:txBody>
          <a:bodyPr wrap="square" rtlCol="0">
            <a:spAutoFit/>
          </a:bodyPr>
          <a:lstStyle/>
          <a:p>
            <a:pPr marL="457200" indent="-457200">
              <a:buFont typeface="Arial" panose="020B0604020202020204" pitchFamily="34" charset="0"/>
              <a:buChar char="•"/>
            </a:pPr>
            <a:r>
              <a:rPr lang="en-US" altLang="ja-JP" dirty="0">
                <a:latin typeface="メイリオ" panose="020B0604030504040204" pitchFamily="50" charset="-128"/>
                <a:ea typeface="メイリオ" panose="020B0604030504040204" pitchFamily="50" charset="-128"/>
              </a:rPr>
              <a:t>CS28</a:t>
            </a:r>
            <a:r>
              <a:rPr lang="ja-JP" altLang="en-US" dirty="0">
                <a:latin typeface="メイリオ" panose="020B0604030504040204" pitchFamily="50" charset="-128"/>
                <a:ea typeface="メイリオ" panose="020B0604030504040204" pitchFamily="50" charset="-128"/>
              </a:rPr>
              <a:t>は</a:t>
            </a:r>
            <a:r>
              <a:rPr lang="ja-JP" altLang="en-US" dirty="0">
                <a:solidFill>
                  <a:srgbClr val="C00000"/>
                </a:solidFill>
                <a:latin typeface="メイリオ" panose="020B0604030504040204" pitchFamily="50" charset="-128"/>
                <a:ea typeface="メイリオ" panose="020B0604030504040204" pitchFamily="50" charset="-128"/>
              </a:rPr>
              <a:t>科学技術イノベーション研究科</a:t>
            </a:r>
            <a:r>
              <a:rPr lang="ja-JP" altLang="en-US" dirty="0">
                <a:latin typeface="メイリオ" panose="020B0604030504040204" pitchFamily="50" charset="-128"/>
                <a:ea typeface="メイリオ" panose="020B0604030504040204" pitchFamily="50" charset="-128"/>
              </a:rPr>
              <a:t>のみ進学可能です。</a:t>
            </a:r>
            <a:endParaRPr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学部成績上位者は推薦入試制度があります。</a:t>
            </a:r>
            <a:endParaRPr lang="en-US" altLang="ja-JP" dirty="0">
              <a:latin typeface="メイリオ" panose="020B0604030504040204" pitchFamily="50" charset="-128"/>
              <a:ea typeface="メイリオ" panose="020B0604030504040204" pitchFamily="50" charset="-128"/>
            </a:endParaRPr>
          </a:p>
          <a:p>
            <a:pPr marL="457200" indent="-457200">
              <a:buFont typeface="Arial" panose="020B0604020202020204" pitchFamily="34" charset="0"/>
              <a:buChar char="•"/>
            </a:pPr>
            <a:r>
              <a:rPr lang="ja-JP" altLang="en-US" dirty="0">
                <a:latin typeface="メイリオ" panose="020B0604030504040204" pitchFamily="50" charset="-128"/>
                <a:ea typeface="メイリオ" panose="020B0604030504040204" pitchFamily="50" charset="-128"/>
              </a:rPr>
              <a:t>技術だけでなくアントレプレナーシップ（スタートアップサイエンス、ビジネスプラン）、事業・財務・知財戦略などを学びます。</a:t>
            </a:r>
            <a:endParaRPr lang="en-US" altLang="ja-JP" dirty="0">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35EE3CFF-60AE-4546-AE83-9DA0ECE3AE22}"/>
              </a:ext>
            </a:extLst>
          </p:cNvPr>
          <p:cNvPicPr>
            <a:picLocks noChangeAspect="1"/>
          </p:cNvPicPr>
          <p:nvPr/>
        </p:nvPicPr>
        <p:blipFill>
          <a:blip r:embed="rId2"/>
          <a:stretch>
            <a:fillRect/>
          </a:stretch>
        </p:blipFill>
        <p:spPr>
          <a:xfrm>
            <a:off x="82416" y="4292178"/>
            <a:ext cx="2880000" cy="2160000"/>
          </a:xfrm>
          <a:prstGeom prst="rect">
            <a:avLst/>
          </a:prstGeom>
          <a:ln>
            <a:solidFill>
              <a:schemeClr val="tx1"/>
            </a:solidFill>
          </a:ln>
        </p:spPr>
      </p:pic>
      <p:pic>
        <p:nvPicPr>
          <p:cNvPr id="5" name="図 4">
            <a:extLst>
              <a:ext uri="{FF2B5EF4-FFF2-40B4-BE49-F238E27FC236}">
                <a16:creationId xmlns:a16="http://schemas.microsoft.com/office/drawing/2014/main" id="{2007A6E8-CB36-4C6F-BF85-B353661A1BCC}"/>
              </a:ext>
            </a:extLst>
          </p:cNvPr>
          <p:cNvPicPr>
            <a:picLocks noChangeAspect="1"/>
          </p:cNvPicPr>
          <p:nvPr/>
        </p:nvPicPr>
        <p:blipFill>
          <a:blip r:embed="rId3"/>
          <a:stretch>
            <a:fillRect/>
          </a:stretch>
        </p:blipFill>
        <p:spPr>
          <a:xfrm>
            <a:off x="3132000" y="4292178"/>
            <a:ext cx="2880000" cy="2160000"/>
          </a:xfrm>
          <a:prstGeom prst="rect">
            <a:avLst/>
          </a:prstGeom>
          <a:ln>
            <a:solidFill>
              <a:schemeClr val="tx1"/>
            </a:solidFill>
          </a:ln>
        </p:spPr>
      </p:pic>
      <p:pic>
        <p:nvPicPr>
          <p:cNvPr id="6" name="図 5">
            <a:extLst>
              <a:ext uri="{FF2B5EF4-FFF2-40B4-BE49-F238E27FC236}">
                <a16:creationId xmlns:a16="http://schemas.microsoft.com/office/drawing/2014/main" id="{3F3FB198-FE4B-4CD6-8FC5-0F91F2E90529}"/>
              </a:ext>
            </a:extLst>
          </p:cNvPr>
          <p:cNvPicPr>
            <a:picLocks noChangeAspect="1"/>
          </p:cNvPicPr>
          <p:nvPr/>
        </p:nvPicPr>
        <p:blipFill>
          <a:blip r:embed="rId4"/>
          <a:stretch>
            <a:fillRect/>
          </a:stretch>
        </p:blipFill>
        <p:spPr>
          <a:xfrm>
            <a:off x="6181584" y="4292178"/>
            <a:ext cx="2880000" cy="2160000"/>
          </a:xfrm>
          <a:prstGeom prst="rect">
            <a:avLst/>
          </a:prstGeom>
          <a:ln>
            <a:solidFill>
              <a:schemeClr val="tx1"/>
            </a:solidFill>
          </a:ln>
        </p:spPr>
      </p:pic>
    </p:spTree>
    <p:extLst>
      <p:ext uri="{BB962C8B-B14F-4D97-AF65-F5344CB8AC3E}">
        <p14:creationId xmlns:p14="http://schemas.microsoft.com/office/powerpoint/2010/main" val="13863969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D453B452-63C0-4244-94C7-A8B2B26B4456}"/>
              </a:ext>
            </a:extLst>
          </p:cNvPr>
          <p:cNvPicPr>
            <a:picLocks noChangeAspect="1"/>
          </p:cNvPicPr>
          <p:nvPr/>
        </p:nvPicPr>
        <p:blipFill>
          <a:blip r:embed="rId3"/>
          <a:stretch>
            <a:fillRect/>
          </a:stretch>
        </p:blipFill>
        <p:spPr>
          <a:xfrm>
            <a:off x="-1532047" y="-1683568"/>
            <a:ext cx="10692680" cy="9817383"/>
          </a:xfrm>
          <a:prstGeom prst="rect">
            <a:avLst/>
          </a:prstGeom>
        </p:spPr>
      </p:pic>
      <p:sp>
        <p:nvSpPr>
          <p:cNvPr id="4" name="タイトル 3"/>
          <p:cNvSpPr>
            <a:spLocks noGrp="1"/>
          </p:cNvSpPr>
          <p:nvPr>
            <p:ph type="title"/>
          </p:nvPr>
        </p:nvSpPr>
        <p:spPr/>
        <p:txBody>
          <a:bodyPr/>
          <a:lstStyle/>
          <a:p>
            <a:r>
              <a:rPr kumimoji="1" lang="ja-JP" altLang="en-US" dirty="0"/>
              <a:t>国内学会発表</a:t>
            </a:r>
          </a:p>
        </p:txBody>
      </p:sp>
      <p:sp>
        <p:nvSpPr>
          <p:cNvPr id="6" name="スライド番号プレースホルダ 5"/>
          <p:cNvSpPr>
            <a:spLocks noGrp="1"/>
          </p:cNvSpPr>
          <p:nvPr>
            <p:ph type="sldNum" sz="quarter" idx="12"/>
          </p:nvPr>
        </p:nvSpPr>
        <p:spPr/>
        <p:txBody>
          <a:bodyPr/>
          <a:lstStyle/>
          <a:p>
            <a:fld id="{A9C5C2EC-A755-4AE6-A851-716D4D49C070}" type="slidenum">
              <a:rPr lang="ja-JP" altLang="en-US" smtClean="0"/>
              <a:pPr/>
              <a:t>16</a:t>
            </a:fld>
            <a:endParaRPr lang="ja-JP" altLang="en-US" dirty="0"/>
          </a:p>
        </p:txBody>
      </p:sp>
      <p:sp>
        <p:nvSpPr>
          <p:cNvPr id="15364" name="Rectangle 107"/>
          <p:cNvSpPr>
            <a:spLocks noChangeArrowheads="1"/>
          </p:cNvSpPr>
          <p:nvPr/>
        </p:nvSpPr>
        <p:spPr bwMode="auto">
          <a:xfrm>
            <a:off x="179512" y="5556412"/>
            <a:ext cx="4969566" cy="1200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u="sng" dirty="0">
                <a:latin typeface="メイリオ" panose="020B0604030504040204" pitchFamily="50" charset="-128"/>
                <a:ea typeface="メイリオ" panose="020B0604030504040204" pitchFamily="50" charset="-128"/>
              </a:rPr>
              <a:t>過去</a:t>
            </a:r>
            <a:r>
              <a:rPr lang="en-US" altLang="ja-JP" sz="3600" u="sng" dirty="0">
                <a:latin typeface="メイリオ" panose="020B0604030504040204" pitchFamily="50" charset="-128"/>
                <a:ea typeface="メイリオ" panose="020B0604030504040204" pitchFamily="50" charset="-128"/>
              </a:rPr>
              <a:t>16</a:t>
            </a:r>
            <a:r>
              <a:rPr lang="ja-JP" altLang="en-US" sz="3600" b="1" u="sng" dirty="0">
                <a:latin typeface="メイリオ" panose="020B0604030504040204" pitchFamily="50" charset="-128"/>
                <a:ea typeface="メイリオ" panose="020B0604030504040204" pitchFamily="50" charset="-128"/>
              </a:rPr>
              <a:t>年間の</a:t>
            </a:r>
          </a:p>
          <a:p>
            <a:pPr eaLnBrk="1" hangingPunct="1">
              <a:spcBef>
                <a:spcPct val="0"/>
              </a:spcBef>
              <a:buFontTx/>
              <a:buNone/>
            </a:pPr>
            <a:r>
              <a:rPr lang="ja-JP" altLang="en-US" sz="3600" b="1" u="sng" dirty="0">
                <a:latin typeface="メイリオ" panose="020B0604030504040204" pitchFamily="50" charset="-128"/>
                <a:ea typeface="メイリオ" panose="020B0604030504040204" pitchFamily="50" charset="-128"/>
              </a:rPr>
              <a:t>国内学会発表 計</a:t>
            </a:r>
            <a:r>
              <a:rPr lang="en-US" altLang="ja-JP" sz="3600" b="1" u="sng" dirty="0">
                <a:solidFill>
                  <a:srgbClr val="E90101"/>
                </a:solidFill>
                <a:latin typeface="メイリオ" panose="020B0604030504040204" pitchFamily="50" charset="-128"/>
                <a:ea typeface="メイリオ" panose="020B0604030504040204" pitchFamily="50" charset="-128"/>
              </a:rPr>
              <a:t>152</a:t>
            </a:r>
            <a:r>
              <a:rPr lang="ja-JP" altLang="en-US" sz="3600" b="1" u="sng" dirty="0">
                <a:solidFill>
                  <a:srgbClr val="E90101"/>
                </a:solidFill>
                <a:latin typeface="メイリオ" panose="020B0604030504040204" pitchFamily="50" charset="-128"/>
                <a:ea typeface="メイリオ" panose="020B0604030504040204" pitchFamily="50" charset="-128"/>
              </a:rPr>
              <a:t>件</a:t>
            </a:r>
          </a:p>
        </p:txBody>
      </p:sp>
      <p:sp>
        <p:nvSpPr>
          <p:cNvPr id="2" name="テキスト ボックス 1">
            <a:extLst>
              <a:ext uri="{FF2B5EF4-FFF2-40B4-BE49-F238E27FC236}">
                <a16:creationId xmlns:a16="http://schemas.microsoft.com/office/drawing/2014/main" id="{64B0AE1C-94E5-B81A-F42A-0D050B73E4C1}"/>
              </a:ext>
            </a:extLst>
          </p:cNvPr>
          <p:cNvSpPr txBox="1"/>
          <p:nvPr/>
        </p:nvSpPr>
        <p:spPr>
          <a:xfrm>
            <a:off x="6588224" y="5823672"/>
            <a:ext cx="1375698" cy="338554"/>
          </a:xfrm>
          <a:prstGeom prst="rect">
            <a:avLst/>
          </a:prstGeom>
          <a:noFill/>
        </p:spPr>
        <p:txBody>
          <a:bodyPr wrap="none" rtlCol="0">
            <a:spAutoFit/>
          </a:bodyPr>
          <a:lstStyle/>
          <a:p>
            <a:r>
              <a:rPr kumimoji="1" lang="ja-JP" altLang="en-US" sz="1600" dirty="0">
                <a:solidFill>
                  <a:srgbClr val="7030A0"/>
                </a:solidFill>
              </a:rPr>
              <a:t>★</a:t>
            </a:r>
            <a:r>
              <a:rPr kumimoji="1" lang="ja-JP" altLang="en-US" sz="1600" dirty="0">
                <a:solidFill>
                  <a:srgbClr val="7030A0"/>
                </a:solidFill>
                <a:effectLst>
                  <a:outerShdw blurRad="38100" dist="38100" dir="2700000" algn="tl">
                    <a:srgbClr val="000000">
                      <a:alpha val="43137"/>
                    </a:srgbClr>
                  </a:outerShdw>
                </a:effectLst>
              </a:rPr>
              <a:t>  </a:t>
            </a:r>
            <a:r>
              <a:rPr lang="en-US" altLang="ja-JP" sz="1600" dirty="0">
                <a:solidFill>
                  <a:srgbClr val="7030A0"/>
                </a:solidFill>
                <a:effectLst>
                  <a:outerShdw blurRad="38100" dist="38100" dir="2700000" algn="tl">
                    <a:srgbClr val="000000">
                      <a:alpha val="43137"/>
                    </a:srgbClr>
                  </a:outerShdw>
                </a:effectLst>
              </a:rPr>
              <a:t>2024</a:t>
            </a:r>
            <a:r>
              <a:rPr lang="ja-JP" altLang="en-US" sz="1600" dirty="0">
                <a:solidFill>
                  <a:srgbClr val="7030A0"/>
                </a:solidFill>
                <a:effectLst>
                  <a:outerShdw blurRad="38100" dist="38100" dir="2700000" algn="tl">
                    <a:srgbClr val="000000">
                      <a:alpha val="43137"/>
                    </a:srgbClr>
                  </a:outerShdw>
                </a:effectLst>
              </a:rPr>
              <a:t>年度</a:t>
            </a:r>
            <a:endParaRPr kumimoji="1" lang="ja-JP" altLang="en-US" sz="1600" dirty="0">
              <a:solidFill>
                <a:srgbClr val="7030A0"/>
              </a:solidFill>
              <a:effectLst>
                <a:outerShdw blurRad="38100" dist="38100" dir="2700000" algn="tl">
                  <a:srgbClr val="000000">
                    <a:alpha val="43137"/>
                  </a:srgbClr>
                </a:outerShdw>
              </a:effectLst>
            </a:endParaRPr>
          </a:p>
        </p:txBody>
      </p:sp>
      <p:sp>
        <p:nvSpPr>
          <p:cNvPr id="7" name="テキスト ボックス 6">
            <a:extLst>
              <a:ext uri="{FF2B5EF4-FFF2-40B4-BE49-F238E27FC236}">
                <a16:creationId xmlns:a16="http://schemas.microsoft.com/office/drawing/2014/main" id="{0EC3D6BE-A21B-08FF-F2B4-D4D5133B23A1}"/>
              </a:ext>
            </a:extLst>
          </p:cNvPr>
          <p:cNvSpPr txBox="1"/>
          <p:nvPr/>
        </p:nvSpPr>
        <p:spPr>
          <a:xfrm>
            <a:off x="5004048" y="3780102"/>
            <a:ext cx="391454" cy="338554"/>
          </a:xfrm>
          <a:prstGeom prst="rect">
            <a:avLst/>
          </a:prstGeom>
          <a:noFill/>
        </p:spPr>
        <p:txBody>
          <a:bodyPr wrap="none" rtlCol="0">
            <a:spAutoFit/>
          </a:bodyPr>
          <a:lstStyle/>
          <a:p>
            <a:r>
              <a:rPr kumimoji="1" lang="ja-JP" altLang="en-US" sz="1600" dirty="0">
                <a:solidFill>
                  <a:srgbClr val="7030A0"/>
                </a:solidFill>
              </a:rPr>
              <a:t>★</a:t>
            </a:r>
          </a:p>
        </p:txBody>
      </p:sp>
      <p:sp>
        <p:nvSpPr>
          <p:cNvPr id="9" name="テキスト ボックス 8">
            <a:extLst>
              <a:ext uri="{FF2B5EF4-FFF2-40B4-BE49-F238E27FC236}">
                <a16:creationId xmlns:a16="http://schemas.microsoft.com/office/drawing/2014/main" id="{AAC22584-6262-5F37-9332-CF997D8D8FE9}"/>
              </a:ext>
            </a:extLst>
          </p:cNvPr>
          <p:cNvSpPr txBox="1"/>
          <p:nvPr/>
        </p:nvSpPr>
        <p:spPr>
          <a:xfrm>
            <a:off x="5004048" y="4010028"/>
            <a:ext cx="1056700" cy="338554"/>
          </a:xfrm>
          <a:prstGeom prst="rect">
            <a:avLst/>
          </a:prstGeom>
          <a:noFill/>
        </p:spPr>
        <p:txBody>
          <a:bodyPr wrap="none" rtlCol="0">
            <a:spAutoFit/>
          </a:bodyPr>
          <a:lstStyle/>
          <a:p>
            <a:r>
              <a:rPr kumimoji="1" lang="ja-JP" altLang="en-US" sz="1600" dirty="0">
                <a:solidFill>
                  <a:srgbClr val="7030A0"/>
                </a:solidFill>
                <a:effectLst>
                  <a:outerShdw blurRad="38100" dist="38100" dir="2700000" algn="tl">
                    <a:srgbClr val="000000">
                      <a:alpha val="43137"/>
                    </a:srgbClr>
                  </a:outerShdw>
                </a:effectLst>
              </a:rPr>
              <a:t>仙台</a:t>
            </a:r>
            <a:r>
              <a:rPr kumimoji="1" lang="en-US" altLang="ja-JP" sz="1600" dirty="0">
                <a:solidFill>
                  <a:srgbClr val="7030A0"/>
                </a:solidFill>
                <a:effectLst>
                  <a:outerShdw blurRad="38100" dist="38100" dir="2700000" algn="tl">
                    <a:srgbClr val="000000">
                      <a:alpha val="43137"/>
                    </a:srgbClr>
                  </a:outerShdw>
                </a:effectLst>
              </a:rPr>
              <a:t>(5</a:t>
            </a:r>
            <a:r>
              <a:rPr kumimoji="1" lang="ja-JP" altLang="en-US" sz="1600" dirty="0">
                <a:solidFill>
                  <a:srgbClr val="7030A0"/>
                </a:solidFill>
                <a:effectLst>
                  <a:outerShdw blurRad="38100" dist="38100" dir="2700000" algn="tl">
                    <a:srgbClr val="000000">
                      <a:alpha val="43137"/>
                    </a:srgbClr>
                  </a:outerShdw>
                </a:effectLst>
              </a:rPr>
              <a:t>件</a:t>
            </a:r>
            <a:r>
              <a:rPr kumimoji="1" lang="en-US" altLang="ja-JP" sz="1600" dirty="0">
                <a:solidFill>
                  <a:srgbClr val="7030A0"/>
                </a:solidFill>
                <a:effectLst>
                  <a:outerShdw blurRad="38100" dist="38100" dir="2700000" algn="tl">
                    <a:srgbClr val="000000">
                      <a:alpha val="43137"/>
                    </a:srgbClr>
                  </a:outerShdw>
                </a:effectLst>
              </a:rPr>
              <a:t>)</a:t>
            </a:r>
            <a:endParaRPr kumimoji="1" lang="ja-JP" altLang="en-US" sz="1600" dirty="0">
              <a:solidFill>
                <a:srgbClr val="7030A0"/>
              </a:solidFill>
              <a:effectLst>
                <a:outerShdw blurRad="38100" dist="38100" dir="2700000" algn="tl">
                  <a:srgbClr val="000000">
                    <a:alpha val="43137"/>
                  </a:srgbClr>
                </a:outerShdw>
              </a:effectLst>
            </a:endParaRPr>
          </a:p>
        </p:txBody>
      </p:sp>
      <p:sp>
        <p:nvSpPr>
          <p:cNvPr id="10" name="テキスト ボックス 9">
            <a:extLst>
              <a:ext uri="{FF2B5EF4-FFF2-40B4-BE49-F238E27FC236}">
                <a16:creationId xmlns:a16="http://schemas.microsoft.com/office/drawing/2014/main" id="{B5657216-0C50-1375-C5F4-D726B2C0E7FD}"/>
              </a:ext>
            </a:extLst>
          </p:cNvPr>
          <p:cNvSpPr txBox="1"/>
          <p:nvPr/>
        </p:nvSpPr>
        <p:spPr>
          <a:xfrm>
            <a:off x="4211960" y="4378423"/>
            <a:ext cx="391454" cy="338554"/>
          </a:xfrm>
          <a:prstGeom prst="rect">
            <a:avLst/>
          </a:prstGeom>
          <a:noFill/>
        </p:spPr>
        <p:txBody>
          <a:bodyPr wrap="none" rtlCol="0">
            <a:spAutoFit/>
          </a:bodyPr>
          <a:lstStyle/>
          <a:p>
            <a:r>
              <a:rPr kumimoji="1" lang="ja-JP" altLang="en-US" sz="1600" dirty="0">
                <a:solidFill>
                  <a:srgbClr val="7030A0"/>
                </a:solidFill>
              </a:rPr>
              <a:t>★</a:t>
            </a:r>
          </a:p>
        </p:txBody>
      </p:sp>
      <p:sp>
        <p:nvSpPr>
          <p:cNvPr id="11" name="テキスト ボックス 10">
            <a:extLst>
              <a:ext uri="{FF2B5EF4-FFF2-40B4-BE49-F238E27FC236}">
                <a16:creationId xmlns:a16="http://schemas.microsoft.com/office/drawing/2014/main" id="{36BFBD77-D065-D9E6-B5CC-0927757897FC}"/>
              </a:ext>
            </a:extLst>
          </p:cNvPr>
          <p:cNvSpPr txBox="1"/>
          <p:nvPr/>
        </p:nvSpPr>
        <p:spPr>
          <a:xfrm>
            <a:off x="323528" y="4010028"/>
            <a:ext cx="391454" cy="338554"/>
          </a:xfrm>
          <a:prstGeom prst="rect">
            <a:avLst/>
          </a:prstGeom>
          <a:noFill/>
        </p:spPr>
        <p:txBody>
          <a:bodyPr wrap="none" rtlCol="0">
            <a:spAutoFit/>
          </a:bodyPr>
          <a:lstStyle/>
          <a:p>
            <a:r>
              <a:rPr kumimoji="1" lang="ja-JP" altLang="en-US" sz="1600" dirty="0">
                <a:solidFill>
                  <a:srgbClr val="7030A0"/>
                </a:solidFill>
              </a:rPr>
              <a:t>★</a:t>
            </a:r>
          </a:p>
        </p:txBody>
      </p:sp>
      <p:sp>
        <p:nvSpPr>
          <p:cNvPr id="12" name="テキスト ボックス 11">
            <a:extLst>
              <a:ext uri="{FF2B5EF4-FFF2-40B4-BE49-F238E27FC236}">
                <a16:creationId xmlns:a16="http://schemas.microsoft.com/office/drawing/2014/main" id="{39F38A3F-19D3-997B-B46D-574DC72A2893}"/>
              </a:ext>
            </a:extLst>
          </p:cNvPr>
          <p:cNvSpPr txBox="1"/>
          <p:nvPr/>
        </p:nvSpPr>
        <p:spPr>
          <a:xfrm>
            <a:off x="251520" y="4209146"/>
            <a:ext cx="598241" cy="338554"/>
          </a:xfrm>
          <a:prstGeom prst="rect">
            <a:avLst/>
          </a:prstGeom>
          <a:noFill/>
        </p:spPr>
        <p:txBody>
          <a:bodyPr wrap="none" rtlCol="0">
            <a:spAutoFit/>
          </a:bodyPr>
          <a:lstStyle/>
          <a:p>
            <a:r>
              <a:rPr lang="ja-JP" altLang="en-US" sz="1600" dirty="0">
                <a:solidFill>
                  <a:srgbClr val="7030A0"/>
                </a:solidFill>
                <a:effectLst>
                  <a:outerShdw blurRad="38100" dist="38100" dir="2700000" algn="tl">
                    <a:srgbClr val="000000">
                      <a:alpha val="43137"/>
                    </a:srgbClr>
                  </a:outerShdw>
                </a:effectLst>
              </a:rPr>
              <a:t>五島</a:t>
            </a:r>
            <a:endParaRPr kumimoji="1" lang="ja-JP" altLang="en-US" sz="1600" dirty="0">
              <a:solidFill>
                <a:srgbClr val="7030A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87700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5"/>
          <p:cNvSpPr>
            <a:spLocks noChangeArrowheads="1"/>
          </p:cNvSpPr>
          <p:nvPr/>
        </p:nvSpPr>
        <p:spPr bwMode="auto">
          <a:xfrm>
            <a:off x="683568" y="6077701"/>
            <a:ext cx="7704856" cy="646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1" tIns="45701" rIns="91401" bIns="45701">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3600" b="1" u="sng" dirty="0">
                <a:latin typeface="メイリオ" panose="020B0604030504040204" pitchFamily="50" charset="-128"/>
                <a:ea typeface="メイリオ" panose="020B0604030504040204" pitchFamily="50" charset="-128"/>
              </a:rPr>
              <a:t>過去</a:t>
            </a:r>
            <a:r>
              <a:rPr lang="en-US" altLang="ja-JP" sz="3600" u="sng" dirty="0">
                <a:latin typeface="メイリオ" panose="020B0604030504040204" pitchFamily="50" charset="-128"/>
                <a:ea typeface="メイリオ" panose="020B0604030504040204" pitchFamily="50" charset="-128"/>
              </a:rPr>
              <a:t>16</a:t>
            </a:r>
            <a:r>
              <a:rPr lang="ja-JP" altLang="en-US" sz="3600" b="1" u="sng" dirty="0">
                <a:latin typeface="メイリオ" panose="020B0604030504040204" pitchFamily="50" charset="-128"/>
                <a:ea typeface="メイリオ" panose="020B0604030504040204" pitchFamily="50" charset="-128"/>
              </a:rPr>
              <a:t>年間の国際学会発表計</a:t>
            </a:r>
            <a:r>
              <a:rPr lang="en-US" altLang="ja-JP" sz="3600" b="1" u="sng" dirty="0">
                <a:solidFill>
                  <a:srgbClr val="E90101"/>
                </a:solidFill>
                <a:latin typeface="メイリオ" panose="020B0604030504040204" pitchFamily="50" charset="-128"/>
                <a:ea typeface="メイリオ" panose="020B0604030504040204" pitchFamily="50" charset="-128"/>
              </a:rPr>
              <a:t>150</a:t>
            </a:r>
            <a:r>
              <a:rPr lang="ja-JP" altLang="en-US" sz="3600" b="1" u="sng" dirty="0">
                <a:solidFill>
                  <a:srgbClr val="E90101"/>
                </a:solidFill>
                <a:latin typeface="メイリオ" panose="020B0604030504040204" pitchFamily="50" charset="-128"/>
                <a:ea typeface="メイリオ" panose="020B0604030504040204" pitchFamily="50" charset="-128"/>
              </a:rPr>
              <a:t>件</a:t>
            </a:r>
          </a:p>
        </p:txBody>
      </p:sp>
      <p:sp>
        <p:nvSpPr>
          <p:cNvPr id="4" name="タイトル 3"/>
          <p:cNvSpPr>
            <a:spLocks noGrp="1"/>
          </p:cNvSpPr>
          <p:nvPr>
            <p:ph type="title"/>
          </p:nvPr>
        </p:nvSpPr>
        <p:spPr/>
        <p:txBody>
          <a:bodyPr/>
          <a:lstStyle/>
          <a:p>
            <a:r>
              <a:rPr kumimoji="1" lang="ja-JP" altLang="en-US" dirty="0"/>
              <a:t>国際学会発表</a:t>
            </a:r>
          </a:p>
        </p:txBody>
      </p:sp>
      <p:sp>
        <p:nvSpPr>
          <p:cNvPr id="6" name="スライド番号プレースホルダ 5"/>
          <p:cNvSpPr>
            <a:spLocks noGrp="1"/>
          </p:cNvSpPr>
          <p:nvPr>
            <p:ph type="sldNum" sz="quarter" idx="12"/>
          </p:nvPr>
        </p:nvSpPr>
        <p:spPr/>
        <p:txBody>
          <a:bodyPr/>
          <a:lstStyle/>
          <a:p>
            <a:fld id="{A9C5C2EC-A755-4AE6-A851-716D4D49C070}" type="slidenum">
              <a:rPr lang="ja-JP" altLang="en-US" smtClean="0"/>
              <a:pPr/>
              <a:t>17</a:t>
            </a:fld>
            <a:endParaRPr lang="ja-JP" altLang="en-US" dirty="0"/>
          </a:p>
        </p:txBody>
      </p:sp>
      <p:pic>
        <p:nvPicPr>
          <p:cNvPr id="5" name="図 4">
            <a:extLst>
              <a:ext uri="{FF2B5EF4-FFF2-40B4-BE49-F238E27FC236}">
                <a16:creationId xmlns:a16="http://schemas.microsoft.com/office/drawing/2014/main" id="{50F0EA89-15E5-45E3-B7B3-6EF4DA556C82}"/>
              </a:ext>
            </a:extLst>
          </p:cNvPr>
          <p:cNvPicPr>
            <a:picLocks noChangeAspect="1"/>
          </p:cNvPicPr>
          <p:nvPr/>
        </p:nvPicPr>
        <p:blipFill>
          <a:blip r:embed="rId3"/>
          <a:stretch>
            <a:fillRect/>
          </a:stretch>
        </p:blipFill>
        <p:spPr>
          <a:xfrm>
            <a:off x="0" y="907985"/>
            <a:ext cx="9144000" cy="5113303"/>
          </a:xfrm>
          <a:prstGeom prst="rect">
            <a:avLst/>
          </a:prstGeom>
        </p:spPr>
      </p:pic>
      <p:sp>
        <p:nvSpPr>
          <p:cNvPr id="2" name="テキスト ボックス 1">
            <a:extLst>
              <a:ext uri="{FF2B5EF4-FFF2-40B4-BE49-F238E27FC236}">
                <a16:creationId xmlns:a16="http://schemas.microsoft.com/office/drawing/2014/main" id="{F84EC019-3EC1-3F40-7DCD-31449870211F}"/>
              </a:ext>
            </a:extLst>
          </p:cNvPr>
          <p:cNvSpPr txBox="1"/>
          <p:nvPr/>
        </p:nvSpPr>
        <p:spPr>
          <a:xfrm>
            <a:off x="4139952" y="5656892"/>
            <a:ext cx="1149674" cy="292388"/>
          </a:xfrm>
          <a:prstGeom prst="rect">
            <a:avLst/>
          </a:prstGeom>
          <a:noFill/>
        </p:spPr>
        <p:txBody>
          <a:bodyPr wrap="none" rtlCol="0">
            <a:spAutoFit/>
          </a:bodyPr>
          <a:lstStyle/>
          <a:p>
            <a:r>
              <a:rPr kumimoji="1" lang="ja-JP" altLang="en-US" sz="1300" dirty="0">
                <a:solidFill>
                  <a:srgbClr val="7030A0"/>
                </a:solidFill>
              </a:rPr>
              <a:t>★</a:t>
            </a:r>
            <a:r>
              <a:rPr kumimoji="1" lang="ja-JP" altLang="en-US" sz="1300" dirty="0">
                <a:solidFill>
                  <a:srgbClr val="7030A0"/>
                </a:solidFill>
                <a:effectLst>
                  <a:outerShdw blurRad="38100" dist="38100" dir="2700000" algn="tl">
                    <a:srgbClr val="000000">
                      <a:alpha val="43137"/>
                    </a:srgbClr>
                  </a:outerShdw>
                </a:effectLst>
              </a:rPr>
              <a:t>  </a:t>
            </a:r>
            <a:r>
              <a:rPr lang="en-US" altLang="ja-JP" sz="1300" dirty="0">
                <a:solidFill>
                  <a:srgbClr val="7030A0"/>
                </a:solidFill>
                <a:effectLst>
                  <a:outerShdw blurRad="38100" dist="38100" dir="2700000" algn="tl">
                    <a:srgbClr val="000000">
                      <a:alpha val="43137"/>
                    </a:srgbClr>
                  </a:outerShdw>
                </a:effectLst>
              </a:rPr>
              <a:t>2024</a:t>
            </a:r>
            <a:r>
              <a:rPr lang="ja-JP" altLang="en-US" sz="1300" dirty="0">
                <a:solidFill>
                  <a:srgbClr val="7030A0"/>
                </a:solidFill>
                <a:effectLst>
                  <a:outerShdw blurRad="38100" dist="38100" dir="2700000" algn="tl">
                    <a:srgbClr val="000000">
                      <a:alpha val="43137"/>
                    </a:srgbClr>
                  </a:outerShdw>
                </a:effectLst>
              </a:rPr>
              <a:t>年度</a:t>
            </a:r>
            <a:endParaRPr kumimoji="1" lang="ja-JP" altLang="en-US" sz="1300" dirty="0">
              <a:solidFill>
                <a:srgbClr val="7030A0"/>
              </a:solidFill>
              <a:effectLst>
                <a:outerShdw blurRad="38100" dist="38100" dir="2700000" algn="tl">
                  <a:srgbClr val="000000">
                    <a:alpha val="43137"/>
                  </a:srgbClr>
                </a:outerShdw>
              </a:effectLst>
            </a:endParaRPr>
          </a:p>
        </p:txBody>
      </p:sp>
      <p:sp>
        <p:nvSpPr>
          <p:cNvPr id="3" name="テキスト ボックス 2">
            <a:extLst>
              <a:ext uri="{FF2B5EF4-FFF2-40B4-BE49-F238E27FC236}">
                <a16:creationId xmlns:a16="http://schemas.microsoft.com/office/drawing/2014/main" id="{153067C8-E240-A0C6-E31C-8C421A43D2A6}"/>
              </a:ext>
            </a:extLst>
          </p:cNvPr>
          <p:cNvSpPr txBox="1"/>
          <p:nvPr/>
        </p:nvSpPr>
        <p:spPr>
          <a:xfrm>
            <a:off x="4427984" y="2348880"/>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7" name="テキスト ボックス 6">
            <a:extLst>
              <a:ext uri="{FF2B5EF4-FFF2-40B4-BE49-F238E27FC236}">
                <a16:creationId xmlns:a16="http://schemas.microsoft.com/office/drawing/2014/main" id="{3EF22119-305F-F1DB-0888-7B94B6C27BD2}"/>
              </a:ext>
            </a:extLst>
          </p:cNvPr>
          <p:cNvSpPr txBox="1"/>
          <p:nvPr/>
        </p:nvSpPr>
        <p:spPr>
          <a:xfrm>
            <a:off x="4344627" y="2174480"/>
            <a:ext cx="518091"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札幌</a:t>
            </a:r>
          </a:p>
        </p:txBody>
      </p:sp>
      <p:sp>
        <p:nvSpPr>
          <p:cNvPr id="8" name="テキスト ボックス 7">
            <a:extLst>
              <a:ext uri="{FF2B5EF4-FFF2-40B4-BE49-F238E27FC236}">
                <a16:creationId xmlns:a16="http://schemas.microsoft.com/office/drawing/2014/main" id="{5F0E39F5-18D8-1ECF-E5D9-737A909587B8}"/>
              </a:ext>
            </a:extLst>
          </p:cNvPr>
          <p:cNvSpPr txBox="1"/>
          <p:nvPr/>
        </p:nvSpPr>
        <p:spPr>
          <a:xfrm>
            <a:off x="3923928" y="2852936"/>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0" name="テキスト ボックス 9">
            <a:extLst>
              <a:ext uri="{FF2B5EF4-FFF2-40B4-BE49-F238E27FC236}">
                <a16:creationId xmlns:a16="http://schemas.microsoft.com/office/drawing/2014/main" id="{BDC5B067-C212-48FE-BD2B-689D1932851F}"/>
              </a:ext>
            </a:extLst>
          </p:cNvPr>
          <p:cNvSpPr txBox="1"/>
          <p:nvPr/>
        </p:nvSpPr>
        <p:spPr>
          <a:xfrm>
            <a:off x="7604998" y="2708920"/>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1" name="テキスト ボックス 10">
            <a:extLst>
              <a:ext uri="{FF2B5EF4-FFF2-40B4-BE49-F238E27FC236}">
                <a16:creationId xmlns:a16="http://schemas.microsoft.com/office/drawing/2014/main" id="{60593419-2DF1-E890-0CEF-287379DF808C}"/>
              </a:ext>
            </a:extLst>
          </p:cNvPr>
          <p:cNvSpPr txBox="1"/>
          <p:nvPr/>
        </p:nvSpPr>
        <p:spPr>
          <a:xfrm>
            <a:off x="7569117" y="2911527"/>
            <a:ext cx="1273105"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オーランド</a:t>
            </a:r>
            <a:r>
              <a:rPr lang="en-US" altLang="ja-JP" sz="1300" dirty="0">
                <a:solidFill>
                  <a:srgbClr val="7030A0"/>
                </a:solidFill>
                <a:effectLst>
                  <a:outerShdw blurRad="38100" dist="38100" dir="2700000" algn="tl">
                    <a:srgbClr val="000000">
                      <a:alpha val="43137"/>
                    </a:srgbClr>
                  </a:outerShdw>
                </a:effectLst>
              </a:rPr>
              <a:t>(2</a:t>
            </a:r>
            <a:r>
              <a:rPr lang="ja-JP" altLang="en-US" sz="1300" dirty="0">
                <a:solidFill>
                  <a:srgbClr val="7030A0"/>
                </a:solidFill>
                <a:effectLst>
                  <a:outerShdw blurRad="38100" dist="38100" dir="2700000" algn="tl">
                    <a:srgbClr val="000000">
                      <a:alpha val="43137"/>
                    </a:srgbClr>
                  </a:outerShdw>
                </a:effectLst>
              </a:rPr>
              <a:t>件</a:t>
            </a:r>
            <a:r>
              <a:rPr lang="en-US" altLang="ja-JP" sz="1300" dirty="0">
                <a:solidFill>
                  <a:srgbClr val="7030A0"/>
                </a:solidFill>
                <a:effectLst>
                  <a:outerShdw blurRad="38100" dist="38100" dir="2700000" algn="tl">
                    <a:srgbClr val="000000">
                      <a:alpha val="43137"/>
                    </a:srgbClr>
                  </a:outerShdw>
                </a:effectLst>
              </a:rPr>
              <a:t>)</a:t>
            </a:r>
            <a:endParaRPr kumimoji="1" lang="ja-JP" altLang="en-US" sz="1300" dirty="0">
              <a:solidFill>
                <a:srgbClr val="7030A0"/>
              </a:solidFill>
              <a:effectLst>
                <a:outerShdw blurRad="38100" dist="38100" dir="2700000" algn="tl">
                  <a:srgbClr val="000000">
                    <a:alpha val="43137"/>
                  </a:srgbClr>
                </a:outerShdw>
              </a:effectLst>
            </a:endParaRPr>
          </a:p>
        </p:txBody>
      </p:sp>
      <p:sp>
        <p:nvSpPr>
          <p:cNvPr id="12" name="テキスト ボックス 11">
            <a:extLst>
              <a:ext uri="{FF2B5EF4-FFF2-40B4-BE49-F238E27FC236}">
                <a16:creationId xmlns:a16="http://schemas.microsoft.com/office/drawing/2014/main" id="{F3B96276-D1DF-8D00-D05C-24B276821610}"/>
              </a:ext>
            </a:extLst>
          </p:cNvPr>
          <p:cNvSpPr txBox="1"/>
          <p:nvPr/>
        </p:nvSpPr>
        <p:spPr>
          <a:xfrm>
            <a:off x="1187624" y="2132856"/>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3" name="テキスト ボックス 12">
            <a:extLst>
              <a:ext uri="{FF2B5EF4-FFF2-40B4-BE49-F238E27FC236}">
                <a16:creationId xmlns:a16="http://schemas.microsoft.com/office/drawing/2014/main" id="{7F704548-392E-4FE2-F9D0-8B93DDD21DE7}"/>
              </a:ext>
            </a:extLst>
          </p:cNvPr>
          <p:cNvSpPr txBox="1"/>
          <p:nvPr/>
        </p:nvSpPr>
        <p:spPr>
          <a:xfrm>
            <a:off x="1350463" y="2132856"/>
            <a:ext cx="636713"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リール</a:t>
            </a:r>
          </a:p>
        </p:txBody>
      </p:sp>
      <p:sp>
        <p:nvSpPr>
          <p:cNvPr id="14" name="テキスト ボックス 13">
            <a:extLst>
              <a:ext uri="{FF2B5EF4-FFF2-40B4-BE49-F238E27FC236}">
                <a16:creationId xmlns:a16="http://schemas.microsoft.com/office/drawing/2014/main" id="{A1E62098-6027-6BCF-73F8-9A2EC92CA7F8}"/>
              </a:ext>
            </a:extLst>
          </p:cNvPr>
          <p:cNvSpPr txBox="1"/>
          <p:nvPr/>
        </p:nvSpPr>
        <p:spPr>
          <a:xfrm>
            <a:off x="8212735" y="4293096"/>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5" name="テキスト ボックス 14">
            <a:extLst>
              <a:ext uri="{FF2B5EF4-FFF2-40B4-BE49-F238E27FC236}">
                <a16:creationId xmlns:a16="http://schemas.microsoft.com/office/drawing/2014/main" id="{62E2B5DC-A5C7-CB80-9967-50079420C1B1}"/>
              </a:ext>
            </a:extLst>
          </p:cNvPr>
          <p:cNvSpPr txBox="1"/>
          <p:nvPr/>
        </p:nvSpPr>
        <p:spPr>
          <a:xfrm>
            <a:off x="7965748" y="4504764"/>
            <a:ext cx="1099981"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モンテビデオ</a:t>
            </a:r>
          </a:p>
        </p:txBody>
      </p:sp>
      <p:sp>
        <p:nvSpPr>
          <p:cNvPr id="16" name="テキスト ボックス 15">
            <a:extLst>
              <a:ext uri="{FF2B5EF4-FFF2-40B4-BE49-F238E27FC236}">
                <a16:creationId xmlns:a16="http://schemas.microsoft.com/office/drawing/2014/main" id="{3B332953-1F4A-51F8-06E3-BA8EAD7E3B39}"/>
              </a:ext>
            </a:extLst>
          </p:cNvPr>
          <p:cNvSpPr txBox="1"/>
          <p:nvPr/>
        </p:nvSpPr>
        <p:spPr>
          <a:xfrm>
            <a:off x="1093355" y="1868916"/>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7" name="テキスト ボックス 16">
            <a:extLst>
              <a:ext uri="{FF2B5EF4-FFF2-40B4-BE49-F238E27FC236}">
                <a16:creationId xmlns:a16="http://schemas.microsoft.com/office/drawing/2014/main" id="{7B1CB2DD-95E9-170F-6F09-5FA60ACD6AAE}"/>
              </a:ext>
            </a:extLst>
          </p:cNvPr>
          <p:cNvSpPr txBox="1"/>
          <p:nvPr/>
        </p:nvSpPr>
        <p:spPr>
          <a:xfrm>
            <a:off x="800005" y="1690182"/>
            <a:ext cx="938077"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グラスゴー</a:t>
            </a:r>
          </a:p>
        </p:txBody>
      </p:sp>
      <p:sp>
        <p:nvSpPr>
          <p:cNvPr id="18" name="テキスト ボックス 17">
            <a:extLst>
              <a:ext uri="{FF2B5EF4-FFF2-40B4-BE49-F238E27FC236}">
                <a16:creationId xmlns:a16="http://schemas.microsoft.com/office/drawing/2014/main" id="{B69782CB-2EE5-DE59-A2C2-933952728A39}"/>
              </a:ext>
            </a:extLst>
          </p:cNvPr>
          <p:cNvSpPr txBox="1"/>
          <p:nvPr/>
        </p:nvSpPr>
        <p:spPr>
          <a:xfrm>
            <a:off x="6834711" y="2500948"/>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19" name="テキスト ボックス 18">
            <a:extLst>
              <a:ext uri="{FF2B5EF4-FFF2-40B4-BE49-F238E27FC236}">
                <a16:creationId xmlns:a16="http://schemas.microsoft.com/office/drawing/2014/main" id="{073E3125-1C65-FDF9-4E23-4E19D14D459C}"/>
              </a:ext>
            </a:extLst>
          </p:cNvPr>
          <p:cNvSpPr txBox="1"/>
          <p:nvPr/>
        </p:nvSpPr>
        <p:spPr>
          <a:xfrm>
            <a:off x="7021505" y="2500328"/>
            <a:ext cx="1306768"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ラスベガス</a:t>
            </a:r>
            <a:r>
              <a:rPr kumimoji="1" lang="en-US" altLang="ja-JP" sz="1300" dirty="0">
                <a:solidFill>
                  <a:srgbClr val="7030A0"/>
                </a:solidFill>
                <a:effectLst>
                  <a:outerShdw blurRad="38100" dist="38100" dir="2700000" algn="tl">
                    <a:srgbClr val="000000">
                      <a:alpha val="43137"/>
                    </a:srgbClr>
                  </a:outerShdw>
                </a:effectLst>
              </a:rPr>
              <a:t>(3</a:t>
            </a:r>
            <a:r>
              <a:rPr kumimoji="1" lang="ja-JP" altLang="en-US" sz="1300" dirty="0">
                <a:solidFill>
                  <a:srgbClr val="7030A0"/>
                </a:solidFill>
                <a:effectLst>
                  <a:outerShdw blurRad="38100" dist="38100" dir="2700000" algn="tl">
                    <a:srgbClr val="000000">
                      <a:alpha val="43137"/>
                    </a:srgbClr>
                  </a:outerShdw>
                </a:effectLst>
              </a:rPr>
              <a:t>件</a:t>
            </a:r>
            <a:r>
              <a:rPr kumimoji="1" lang="en-US" altLang="ja-JP" sz="1300" dirty="0">
                <a:solidFill>
                  <a:srgbClr val="7030A0"/>
                </a:solidFill>
                <a:effectLst>
                  <a:outerShdw blurRad="38100" dist="38100" dir="2700000" algn="tl">
                    <a:srgbClr val="000000">
                      <a:alpha val="43137"/>
                    </a:srgbClr>
                  </a:outerShdw>
                </a:effectLst>
              </a:rPr>
              <a:t>)</a:t>
            </a:r>
            <a:endParaRPr kumimoji="1" lang="ja-JP" altLang="en-US" sz="1300" dirty="0">
              <a:solidFill>
                <a:srgbClr val="7030A0"/>
              </a:solidFill>
              <a:effectLst>
                <a:outerShdw blurRad="38100" dist="38100" dir="2700000" algn="tl">
                  <a:srgbClr val="000000">
                    <a:alpha val="43137"/>
                  </a:srgbClr>
                </a:outerShdw>
              </a:effectLst>
            </a:endParaRPr>
          </a:p>
        </p:txBody>
      </p:sp>
      <p:sp>
        <p:nvSpPr>
          <p:cNvPr id="20" name="テキスト ボックス 19">
            <a:extLst>
              <a:ext uri="{FF2B5EF4-FFF2-40B4-BE49-F238E27FC236}">
                <a16:creationId xmlns:a16="http://schemas.microsoft.com/office/drawing/2014/main" id="{DB1BDCFF-A301-D210-AEBD-EAAF34DFEDDA}"/>
              </a:ext>
            </a:extLst>
          </p:cNvPr>
          <p:cNvSpPr txBox="1"/>
          <p:nvPr/>
        </p:nvSpPr>
        <p:spPr>
          <a:xfrm>
            <a:off x="3994298" y="3027337"/>
            <a:ext cx="518091"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台北</a:t>
            </a:r>
          </a:p>
        </p:txBody>
      </p:sp>
      <p:sp>
        <p:nvSpPr>
          <p:cNvPr id="21" name="テキスト ボックス 20">
            <a:extLst>
              <a:ext uri="{FF2B5EF4-FFF2-40B4-BE49-F238E27FC236}">
                <a16:creationId xmlns:a16="http://schemas.microsoft.com/office/drawing/2014/main" id="{66622BBF-9C90-49F5-8BEE-B7EFDBEE5789}"/>
              </a:ext>
            </a:extLst>
          </p:cNvPr>
          <p:cNvSpPr txBox="1"/>
          <p:nvPr/>
        </p:nvSpPr>
        <p:spPr>
          <a:xfrm>
            <a:off x="7643890" y="4072839"/>
            <a:ext cx="797013" cy="292388"/>
          </a:xfrm>
          <a:prstGeom prst="rect">
            <a:avLst/>
          </a:prstGeom>
          <a:noFill/>
        </p:spPr>
        <p:txBody>
          <a:bodyPr wrap="none" rtlCol="0">
            <a:spAutoFit/>
          </a:bodyPr>
          <a:lstStyle/>
          <a:p>
            <a:r>
              <a:rPr kumimoji="1" lang="ja-JP" altLang="en-US" sz="1300" dirty="0">
                <a:solidFill>
                  <a:srgbClr val="7030A0"/>
                </a:solidFill>
                <a:effectLst>
                  <a:outerShdw blurRad="38100" dist="38100" dir="2700000" algn="tl">
                    <a:srgbClr val="000000">
                      <a:alpha val="43137"/>
                    </a:srgbClr>
                  </a:outerShdw>
                </a:effectLst>
              </a:rPr>
              <a:t>イグアス</a:t>
            </a:r>
          </a:p>
        </p:txBody>
      </p:sp>
      <p:sp>
        <p:nvSpPr>
          <p:cNvPr id="22" name="テキスト ボックス 21">
            <a:extLst>
              <a:ext uri="{FF2B5EF4-FFF2-40B4-BE49-F238E27FC236}">
                <a16:creationId xmlns:a16="http://schemas.microsoft.com/office/drawing/2014/main" id="{647EB206-25B8-4E87-9B35-CA4232C43BF7}"/>
              </a:ext>
            </a:extLst>
          </p:cNvPr>
          <p:cNvSpPr txBox="1"/>
          <p:nvPr/>
        </p:nvSpPr>
        <p:spPr>
          <a:xfrm>
            <a:off x="8287854" y="4046688"/>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
        <p:nvSpPr>
          <p:cNvPr id="23" name="テキスト ボックス 22">
            <a:extLst>
              <a:ext uri="{FF2B5EF4-FFF2-40B4-BE49-F238E27FC236}">
                <a16:creationId xmlns:a16="http://schemas.microsoft.com/office/drawing/2014/main" id="{31194AB6-0075-4688-A765-90D042E7E816}"/>
              </a:ext>
            </a:extLst>
          </p:cNvPr>
          <p:cNvSpPr txBox="1"/>
          <p:nvPr/>
        </p:nvSpPr>
        <p:spPr>
          <a:xfrm>
            <a:off x="1664431" y="1840468"/>
            <a:ext cx="622286" cy="292388"/>
          </a:xfrm>
          <a:prstGeom prst="rect">
            <a:avLst/>
          </a:prstGeom>
          <a:noFill/>
        </p:spPr>
        <p:txBody>
          <a:bodyPr wrap="none" rtlCol="0">
            <a:spAutoFit/>
          </a:bodyPr>
          <a:lstStyle/>
          <a:p>
            <a:r>
              <a:rPr lang="ja-JP" altLang="en-US" sz="1300" dirty="0">
                <a:solidFill>
                  <a:srgbClr val="7030A0"/>
                </a:solidFill>
                <a:effectLst>
                  <a:outerShdw blurRad="38100" dist="38100" dir="2700000" algn="tl">
                    <a:srgbClr val="000000">
                      <a:alpha val="43137"/>
                    </a:srgbClr>
                  </a:outerShdw>
                </a:effectLst>
              </a:rPr>
              <a:t>マルメ</a:t>
            </a:r>
            <a:endParaRPr kumimoji="1" lang="ja-JP" altLang="en-US" sz="1300" dirty="0">
              <a:solidFill>
                <a:srgbClr val="7030A0"/>
              </a:solidFill>
              <a:effectLst>
                <a:outerShdw blurRad="38100" dist="38100" dir="2700000" algn="tl">
                  <a:srgbClr val="000000">
                    <a:alpha val="43137"/>
                  </a:srgbClr>
                </a:outerShdw>
              </a:effectLst>
            </a:endParaRPr>
          </a:p>
        </p:txBody>
      </p:sp>
      <p:sp>
        <p:nvSpPr>
          <p:cNvPr id="24" name="テキスト ボックス 23">
            <a:extLst>
              <a:ext uri="{FF2B5EF4-FFF2-40B4-BE49-F238E27FC236}">
                <a16:creationId xmlns:a16="http://schemas.microsoft.com/office/drawing/2014/main" id="{69813A60-274A-4A34-9010-7917F609B020}"/>
              </a:ext>
            </a:extLst>
          </p:cNvPr>
          <p:cNvSpPr txBox="1"/>
          <p:nvPr/>
        </p:nvSpPr>
        <p:spPr>
          <a:xfrm>
            <a:off x="1516146" y="1906160"/>
            <a:ext cx="351378" cy="292388"/>
          </a:xfrm>
          <a:prstGeom prst="rect">
            <a:avLst/>
          </a:prstGeom>
          <a:noFill/>
        </p:spPr>
        <p:txBody>
          <a:bodyPr wrap="none" rtlCol="0">
            <a:spAutoFit/>
          </a:bodyPr>
          <a:lstStyle/>
          <a:p>
            <a:r>
              <a:rPr kumimoji="1" lang="ja-JP" altLang="en-US" sz="1300" dirty="0">
                <a:solidFill>
                  <a:srgbClr val="7030A0"/>
                </a:solidFill>
              </a:rPr>
              <a:t>★</a:t>
            </a:r>
            <a:endParaRPr kumimoji="1" lang="ja-JP" altLang="en-US" sz="1300" dirty="0"/>
          </a:p>
        </p:txBody>
      </p:sp>
    </p:spTree>
    <p:extLst>
      <p:ext uri="{BB962C8B-B14F-4D97-AF65-F5344CB8AC3E}">
        <p14:creationId xmlns:p14="http://schemas.microsoft.com/office/powerpoint/2010/main" val="34775367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a:xfrm>
            <a:off x="107504" y="188640"/>
            <a:ext cx="8856984" cy="885371"/>
          </a:xfrm>
        </p:spPr>
        <p:txBody>
          <a:bodyPr>
            <a:normAutofit/>
          </a:bodyPr>
          <a:lstStyle/>
          <a:p>
            <a:r>
              <a:rPr kumimoji="1" lang="ja-JP" altLang="en-US" dirty="0"/>
              <a:t>世界を知る：英語プレゼン</a:t>
            </a:r>
          </a:p>
        </p:txBody>
      </p:sp>
      <p:sp>
        <p:nvSpPr>
          <p:cNvPr id="6" name="スライド番号プレースホルダ 5"/>
          <p:cNvSpPr>
            <a:spLocks noGrp="1"/>
          </p:cNvSpPr>
          <p:nvPr>
            <p:ph type="sldNum" sz="quarter" idx="12"/>
          </p:nvPr>
        </p:nvSpPr>
        <p:spPr/>
        <p:txBody>
          <a:bodyPr/>
          <a:lstStyle/>
          <a:p>
            <a:fld id="{A9C5C2EC-A755-4AE6-A851-716D4D49C070}" type="slidenum">
              <a:rPr lang="ja-JP" altLang="en-US" smtClean="0">
                <a:latin typeface="メイリオ" panose="020B0604030504040204" pitchFamily="50" charset="-128"/>
                <a:ea typeface="メイリオ" panose="020B0604030504040204" pitchFamily="50" charset="-128"/>
              </a:rPr>
              <a:pPr/>
              <a:t>18</a:t>
            </a:fld>
            <a:endParaRPr lang="ja-JP" altLang="en-US" dirty="0">
              <a:latin typeface="メイリオ" panose="020B0604030504040204" pitchFamily="50" charset="-128"/>
              <a:ea typeface="メイリオ" panose="020B0604030504040204" pitchFamily="50" charset="-128"/>
            </a:endParaRPr>
          </a:p>
        </p:txBody>
      </p:sp>
      <p:sp>
        <p:nvSpPr>
          <p:cNvPr id="7" name="Text Box 3"/>
          <p:cNvSpPr txBox="1">
            <a:spLocks noChangeArrowheads="1"/>
          </p:cNvSpPr>
          <p:nvPr/>
        </p:nvSpPr>
        <p:spPr bwMode="auto">
          <a:xfrm>
            <a:off x="152865" y="1143755"/>
            <a:ext cx="8856984"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sz="3200" dirty="0">
                <a:latin typeface="メイリオ" panose="020B0604030504040204" pitchFamily="50" charset="-128"/>
                <a:ea typeface="メイリオ" panose="020B0604030504040204" pitchFamily="50" charset="-128"/>
              </a:rPr>
              <a:t>国際学会での発表をサポートします。</a:t>
            </a:r>
            <a:br>
              <a:rPr lang="en-US" altLang="ja-JP" sz="3200"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 </a:t>
            </a:r>
            <a:r>
              <a:rPr lang="en-US" altLang="ja-JP" b="0" dirty="0">
                <a:latin typeface="メイリオ" panose="020B0604030504040204" pitchFamily="50" charset="-128"/>
                <a:ea typeface="メイリオ" panose="020B0604030504040204" pitchFamily="50" charset="-128"/>
              </a:rPr>
              <a:t>-</a:t>
            </a:r>
            <a:r>
              <a:rPr lang="ja-JP" altLang="en-US" b="0" dirty="0">
                <a:latin typeface="メイリオ" panose="020B0604030504040204" pitchFamily="50" charset="-128"/>
                <a:ea typeface="メイリオ" panose="020B0604030504040204" pitchFamily="50" charset="-128"/>
              </a:rPr>
              <a:t> ベテランの</a:t>
            </a:r>
            <a:r>
              <a:rPr lang="en-US" altLang="ja-JP" b="0" dirty="0">
                <a:latin typeface="メイリオ" panose="020B0604030504040204" pitchFamily="50" charset="-128"/>
                <a:ea typeface="メイリオ" panose="020B0604030504040204" pitchFamily="50" charset="-128"/>
              </a:rPr>
              <a:t>Bi-Lingual </a:t>
            </a:r>
            <a:r>
              <a:rPr lang="ja-JP" altLang="en-US" b="0" dirty="0">
                <a:latin typeface="メイリオ" panose="020B0604030504040204" pitchFamily="50" charset="-128"/>
                <a:ea typeface="メイリオ" panose="020B0604030504040204" pitchFamily="50" charset="-128"/>
              </a:rPr>
              <a:t>英語教師による特訓</a:t>
            </a:r>
            <a:br>
              <a:rPr lang="en-US" altLang="ja-JP" b="0" dirty="0">
                <a:latin typeface="メイリオ" panose="020B0604030504040204" pitchFamily="50" charset="-128"/>
                <a:ea typeface="メイリオ" panose="020B0604030504040204" pitchFamily="50" charset="-128"/>
              </a:rPr>
            </a:br>
            <a:r>
              <a:rPr lang="en-US" altLang="ja-JP" b="0" dirty="0">
                <a:latin typeface="メイリオ" panose="020B0604030504040204" pitchFamily="50" charset="-128"/>
                <a:ea typeface="メイリオ" panose="020B0604030504040204" pitchFamily="50" charset="-128"/>
              </a:rPr>
              <a:t> - </a:t>
            </a:r>
            <a:r>
              <a:rPr lang="ja-JP" altLang="en-US" b="0" dirty="0">
                <a:latin typeface="メイリオ" panose="020B0604030504040204" pitchFamily="50" charset="-128"/>
                <a:ea typeface="メイリオ" panose="020B0604030504040204" pitchFamily="50" charset="-128"/>
              </a:rPr>
              <a:t>参加費用は研究室で全額負担</a:t>
            </a:r>
            <a:endParaRPr lang="en-US" altLang="ja-JP" b="0" dirty="0">
              <a:latin typeface="メイリオ" panose="020B0604030504040204" pitchFamily="50" charset="-128"/>
              <a:ea typeface="メイリオ" panose="020B0604030504040204" pitchFamily="50" charset="-128"/>
            </a:endParaRPr>
          </a:p>
          <a:p>
            <a:r>
              <a:rPr lang="en-US" altLang="ja-JP" b="0" dirty="0">
                <a:latin typeface="メイリオ" panose="020B0604030504040204" pitchFamily="50" charset="-128"/>
                <a:ea typeface="メイリオ" panose="020B0604030504040204" pitchFamily="50" charset="-128"/>
              </a:rPr>
              <a:t> - </a:t>
            </a:r>
            <a:r>
              <a:rPr lang="ja-JP" altLang="en-US" b="0" dirty="0">
                <a:latin typeface="メイリオ" panose="020B0604030504040204" pitchFamily="50" charset="-128"/>
                <a:ea typeface="メイリオ" panose="020B0604030504040204" pitchFamily="50" charset="-128"/>
              </a:rPr>
              <a:t>国際学会での論文賞受賞多数</a:t>
            </a:r>
          </a:p>
          <a:p>
            <a:br>
              <a:rPr lang="en-US" altLang="ja-JP" sz="3200" dirty="0">
                <a:latin typeface="メイリオ" panose="020B0604030504040204" pitchFamily="50" charset="-128"/>
                <a:ea typeface="メイリオ" panose="020B0604030504040204" pitchFamily="50" charset="-128"/>
              </a:rPr>
            </a:br>
            <a:endParaRPr lang="ja-JP" altLang="en-US" sz="3200" dirty="0">
              <a:latin typeface="メイリオ" panose="020B0604030504040204" pitchFamily="50" charset="-128"/>
              <a:ea typeface="メイリオ" panose="020B0604030504040204" pitchFamily="50" charset="-128"/>
            </a:endParaRPr>
          </a:p>
        </p:txBody>
      </p:sp>
      <p:pic>
        <p:nvPicPr>
          <p:cNvPr id="9" name="Picture 6" descr="isscc2005mikami_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3627982"/>
            <a:ext cx="4392488" cy="30413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オブジェクト 7">
            <a:extLst>
              <a:ext uri="{FF2B5EF4-FFF2-40B4-BE49-F238E27FC236}">
                <a16:creationId xmlns:a16="http://schemas.microsoft.com/office/drawing/2014/main" id="{7B6C82B1-0099-4EC8-8B08-9D552EEDB44F}"/>
              </a:ext>
            </a:extLst>
          </p:cNvPr>
          <p:cNvGraphicFramePr>
            <a:graphicFrameLocks noChangeAspect="1"/>
          </p:cNvGraphicFramePr>
          <p:nvPr>
            <p:extLst>
              <p:ext uri="{D42A27DB-BD31-4B8C-83A1-F6EECF244321}">
                <p14:modId xmlns:p14="http://schemas.microsoft.com/office/powerpoint/2010/main" val="1369470992"/>
              </p:ext>
            </p:extLst>
          </p:nvPr>
        </p:nvGraphicFramePr>
        <p:xfrm>
          <a:off x="4642681" y="3492457"/>
          <a:ext cx="4393816" cy="3104895"/>
        </p:xfrm>
        <a:graphic>
          <a:graphicData uri="http://schemas.openxmlformats.org/presentationml/2006/ole">
            <mc:AlternateContent xmlns:mc="http://schemas.openxmlformats.org/markup-compatibility/2006">
              <mc:Choice xmlns:v="urn:schemas-microsoft-com:vml" Requires="v">
                <p:oleObj spid="_x0000_s1051" name="Acrobat Document" r:id="rId5" imgW="8019940" imgH="5667375" progId="AcroExch.Document.7">
                  <p:embed/>
                </p:oleObj>
              </mc:Choice>
              <mc:Fallback>
                <p:oleObj name="Acrobat Document" r:id="rId5" imgW="8019940" imgH="5667375" progId="AcroExch.Document.7">
                  <p:embed/>
                  <p:pic>
                    <p:nvPicPr>
                      <p:cNvPr id="18" name="オブジェクト 17"/>
                      <p:cNvPicPr/>
                      <p:nvPr/>
                    </p:nvPicPr>
                    <p:blipFill>
                      <a:blip r:embed="rId6"/>
                      <a:stretch>
                        <a:fillRect/>
                      </a:stretch>
                    </p:blipFill>
                    <p:spPr>
                      <a:xfrm>
                        <a:off x="4642681" y="3492457"/>
                        <a:ext cx="4393816" cy="3104895"/>
                      </a:xfrm>
                      <a:prstGeom prst="rect">
                        <a:avLst/>
                      </a:prstGeom>
                    </p:spPr>
                  </p:pic>
                </p:oleObj>
              </mc:Fallback>
            </mc:AlternateContent>
          </a:graphicData>
        </a:graphic>
      </p:graphicFrame>
    </p:spTree>
    <p:extLst>
      <p:ext uri="{BB962C8B-B14F-4D97-AF65-F5344CB8AC3E}">
        <p14:creationId xmlns:p14="http://schemas.microsoft.com/office/powerpoint/2010/main" val="6591304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p:cNvSpPr>
            <a:spLocks noGrp="1"/>
          </p:cNvSpPr>
          <p:nvPr>
            <p:ph type="title"/>
          </p:nvPr>
        </p:nvSpPr>
        <p:spPr/>
        <p:txBody>
          <a:bodyPr>
            <a:normAutofit/>
          </a:bodyPr>
          <a:lstStyle/>
          <a:p>
            <a:r>
              <a:rPr kumimoji="1" lang="ja-JP" altLang="en-US" dirty="0"/>
              <a:t>世界を知る：インターンシップ</a:t>
            </a:r>
          </a:p>
        </p:txBody>
      </p:sp>
      <p:sp>
        <p:nvSpPr>
          <p:cNvPr id="6" name="スライド番号プレースホルダ 5"/>
          <p:cNvSpPr>
            <a:spLocks noGrp="1"/>
          </p:cNvSpPr>
          <p:nvPr>
            <p:ph type="sldNum" sz="quarter" idx="12"/>
          </p:nvPr>
        </p:nvSpPr>
        <p:spPr/>
        <p:txBody>
          <a:bodyPr/>
          <a:lstStyle/>
          <a:p>
            <a:fld id="{A9C5C2EC-A755-4AE6-A851-716D4D49C070}" type="slidenum">
              <a:rPr lang="ja-JP" altLang="en-US" smtClean="0">
                <a:latin typeface="メイリオ" panose="020B0604030504040204" pitchFamily="50" charset="-128"/>
                <a:ea typeface="メイリオ" panose="020B0604030504040204" pitchFamily="50" charset="-128"/>
              </a:rPr>
              <a:pPr/>
              <a:t>19</a:t>
            </a:fld>
            <a:endParaRPr lang="ja-JP" altLang="en-US" dirty="0">
              <a:latin typeface="メイリオ" panose="020B0604030504040204" pitchFamily="50" charset="-128"/>
              <a:ea typeface="メイリオ" panose="020B0604030504040204" pitchFamily="50" charset="-128"/>
            </a:endParaRPr>
          </a:p>
        </p:txBody>
      </p:sp>
      <p:sp>
        <p:nvSpPr>
          <p:cNvPr id="9" name="Text Box 3"/>
          <p:cNvSpPr txBox="1">
            <a:spLocks noChangeArrowheads="1"/>
          </p:cNvSpPr>
          <p:nvPr/>
        </p:nvSpPr>
        <p:spPr bwMode="auto">
          <a:xfrm>
            <a:off x="323528" y="1124744"/>
            <a:ext cx="8568952"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ja-JP" altLang="en-US" dirty="0">
                <a:latin typeface="メイリオ" panose="020B0604030504040204" pitchFamily="50" charset="-128"/>
                <a:ea typeface="メイリオ" panose="020B0604030504040204" pitchFamily="50" charset="-128"/>
              </a:rPr>
              <a:t>海外企業や海外大学で共同研究を推進することもできます。</a:t>
            </a:r>
          </a:p>
          <a:p>
            <a:r>
              <a:rPr lang="ja-JP" altLang="en-US" b="0" dirty="0">
                <a:latin typeface="メイリオ" panose="020B0604030504040204" pitchFamily="50" charset="-128"/>
                <a:ea typeface="メイリオ" panose="020B0604030504040204" pitchFamily="50" charset="-128"/>
              </a:rPr>
              <a:t> </a:t>
            </a:r>
            <a:r>
              <a:rPr lang="en-US" altLang="ja-JP" b="0" dirty="0">
                <a:latin typeface="メイリオ" panose="020B0604030504040204" pitchFamily="50" charset="-128"/>
                <a:ea typeface="メイリオ" panose="020B0604030504040204" pitchFamily="50" charset="-128"/>
              </a:rPr>
              <a:t>-</a:t>
            </a:r>
            <a:r>
              <a:rPr lang="ja-JP" altLang="en-US" b="0" dirty="0">
                <a:latin typeface="メイリオ" panose="020B0604030504040204" pitchFamily="50" charset="-128"/>
                <a:ea typeface="メイリオ" panose="020B0604030504040204" pitchFamily="50" charset="-128"/>
              </a:rPr>
              <a:t> </a:t>
            </a:r>
            <a:r>
              <a:rPr lang="en-US" altLang="ja-JP" b="0" dirty="0">
                <a:latin typeface="メイリオ" panose="020B0604030504040204" pitchFamily="50" charset="-128"/>
                <a:ea typeface="メイリオ" panose="020B0604030504040204" pitchFamily="50" charset="-128"/>
              </a:rPr>
              <a:t>TSMC</a:t>
            </a:r>
            <a:r>
              <a:rPr lang="ja-JP" altLang="en-US" b="0" dirty="0">
                <a:latin typeface="メイリオ" panose="020B0604030504040204" pitchFamily="50" charset="-128"/>
                <a:ea typeface="メイリオ" panose="020B0604030504040204" pitchFamily="50" charset="-128"/>
              </a:rPr>
              <a:t>（台湾</a:t>
            </a:r>
            <a:r>
              <a:rPr lang="en-US" altLang="ja-JP" b="0" dirty="0">
                <a:latin typeface="メイリオ" panose="020B0604030504040204" pitchFamily="50" charset="-128"/>
                <a:ea typeface="メイリオ" panose="020B0604030504040204" pitchFamily="50" charset="-128"/>
              </a:rPr>
              <a:t>HQ</a:t>
            </a:r>
            <a:r>
              <a:rPr lang="ja-JP" altLang="en-US" b="0" dirty="0">
                <a:latin typeface="メイリオ" panose="020B0604030504040204" pitchFamily="50" charset="-128"/>
                <a:ea typeface="メイリオ" panose="020B0604030504040204" pitchFamily="50" charset="-128"/>
              </a:rPr>
              <a:t>）</a:t>
            </a:r>
            <a:br>
              <a:rPr lang="en-US" altLang="ja-JP" b="0" dirty="0">
                <a:latin typeface="メイリオ" panose="020B0604030504040204" pitchFamily="50" charset="-128"/>
                <a:ea typeface="メイリオ" panose="020B0604030504040204" pitchFamily="50" charset="-128"/>
              </a:rPr>
            </a:br>
            <a:r>
              <a:rPr lang="en-US" altLang="ja-JP" b="0" dirty="0">
                <a:latin typeface="メイリオ" panose="020B0604030504040204" pitchFamily="50" charset="-128"/>
                <a:ea typeface="メイリオ" panose="020B0604030504040204" pitchFamily="50" charset="-128"/>
              </a:rPr>
              <a:t> - </a:t>
            </a:r>
            <a:r>
              <a:rPr lang="ja-JP" altLang="en-US" b="0" dirty="0">
                <a:latin typeface="メイリオ" panose="020B0604030504040204" pitchFamily="50" charset="-128"/>
                <a:ea typeface="メイリオ" panose="020B0604030504040204" pitchFamily="50" charset="-128"/>
              </a:rPr>
              <a:t>ミラノ工科大学</a:t>
            </a:r>
            <a:br>
              <a:rPr lang="en-US" altLang="ja-JP" sz="3200" dirty="0">
                <a:latin typeface="メイリオ" panose="020B0604030504040204" pitchFamily="50" charset="-128"/>
                <a:ea typeface="メイリオ" panose="020B0604030504040204" pitchFamily="50" charset="-128"/>
              </a:rPr>
            </a:br>
            <a:endParaRPr lang="ja-JP" altLang="en-US" sz="3200" dirty="0">
              <a:latin typeface="メイリオ" panose="020B0604030504040204" pitchFamily="50" charset="-128"/>
              <a:ea typeface="メイリオ" panose="020B0604030504040204" pitchFamily="50" charset="-128"/>
            </a:endParaRPr>
          </a:p>
        </p:txBody>
      </p:sp>
      <p:pic>
        <p:nvPicPr>
          <p:cNvPr id="7" name="図 6">
            <a:extLst>
              <a:ext uri="{FF2B5EF4-FFF2-40B4-BE49-F238E27FC236}">
                <a16:creationId xmlns:a16="http://schemas.microsoft.com/office/drawing/2014/main" id="{6AF9C2C8-32B5-40C7-802E-59228C8481A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264" r="2751" b="1000"/>
          <a:stretch/>
        </p:blipFill>
        <p:spPr>
          <a:xfrm>
            <a:off x="84406" y="3501009"/>
            <a:ext cx="4487594" cy="2808312"/>
          </a:xfrm>
          <a:prstGeom prst="rect">
            <a:avLst/>
          </a:prstGeom>
        </p:spPr>
      </p:pic>
      <p:pic>
        <p:nvPicPr>
          <p:cNvPr id="3" name="図 2">
            <a:extLst>
              <a:ext uri="{FF2B5EF4-FFF2-40B4-BE49-F238E27FC236}">
                <a16:creationId xmlns:a16="http://schemas.microsoft.com/office/drawing/2014/main" id="{BA37341D-9BCE-4492-8A9A-AAF60135D2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794" b="23210"/>
          <a:stretch/>
        </p:blipFill>
        <p:spPr>
          <a:xfrm>
            <a:off x="4671738" y="3501008"/>
            <a:ext cx="4447382" cy="2808313"/>
          </a:xfrm>
          <a:prstGeom prst="rect">
            <a:avLst/>
          </a:prstGeom>
        </p:spPr>
      </p:pic>
    </p:spTree>
    <p:extLst>
      <p:ext uri="{BB962C8B-B14F-4D97-AF65-F5344CB8AC3E}">
        <p14:creationId xmlns:p14="http://schemas.microsoft.com/office/powerpoint/2010/main" val="41181318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a:extLst>
              <a:ext uri="{FF2B5EF4-FFF2-40B4-BE49-F238E27FC236}">
                <a16:creationId xmlns:a16="http://schemas.microsoft.com/office/drawing/2014/main" id="{A866D5F5-DC1C-1DFC-37CE-725E0EB221EE}"/>
              </a:ext>
            </a:extLst>
          </p:cNvPr>
          <p:cNvPicPr>
            <a:picLocks noChangeAspect="1"/>
          </p:cNvPicPr>
          <p:nvPr/>
        </p:nvPicPr>
        <p:blipFill>
          <a:blip r:embed="rId3">
            <a:extLst>
              <a:ext uri="{28A0092B-C50C-407E-A947-70E740481C1C}">
                <a14:useLocalDpi xmlns:a14="http://schemas.microsoft.com/office/drawing/2010/main" val="0"/>
              </a:ext>
            </a:extLst>
          </a:blip>
          <a:srcRect t="12531" b="4920"/>
          <a:stretch/>
        </p:blipFill>
        <p:spPr>
          <a:xfrm>
            <a:off x="2063" y="1196751"/>
            <a:ext cx="9141937" cy="5661249"/>
          </a:xfrm>
          <a:prstGeom prst="rect">
            <a:avLst/>
          </a:prstGeom>
        </p:spPr>
      </p:pic>
      <p:sp>
        <p:nvSpPr>
          <p:cNvPr id="2" name="タイトル 1"/>
          <p:cNvSpPr>
            <a:spLocks noGrp="1"/>
          </p:cNvSpPr>
          <p:nvPr>
            <p:ph type="title"/>
          </p:nvPr>
        </p:nvSpPr>
        <p:spPr/>
        <p:txBody>
          <a:bodyPr/>
          <a:lstStyle/>
          <a:p>
            <a:r>
              <a:rPr lang="ja-JP" altLang="en-US" dirty="0"/>
              <a:t>研究室メンバー</a:t>
            </a:r>
            <a:endParaRPr kumimoji="1" lang="ja-JP" altLang="en-US" dirty="0"/>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5C2EC-A755-4AE6-A851-716D4D49C070}" type="slidenum">
              <a:rPr kumimoji="1" lang="ja-JP" altLang="en-US" sz="2000" b="1" i="0" u="none" strike="noStrike" kern="1200" cap="none" spc="0" normalizeH="0" baseline="0" noProof="0" smtClean="0">
                <a:ln>
                  <a:noFill/>
                </a:ln>
                <a:solidFill>
                  <a:srgbClr val="A20000"/>
                </a:solidFill>
                <a:effectLst/>
                <a:uLnTx/>
                <a:uFillTx/>
                <a:latin typeface="Arial" pitchFamily="34" charset="0"/>
                <a:ea typeface="ＭＳ Ｐゴシック" pitchFamily="50"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1" lang="ja-JP" altLang="en-US" sz="2000" b="1" i="0" u="none" strike="noStrike" kern="1200" cap="none" spc="0" normalizeH="0" baseline="0" noProof="0" dirty="0">
              <a:ln>
                <a:noFill/>
              </a:ln>
              <a:solidFill>
                <a:srgbClr val="A20000"/>
              </a:solidFill>
              <a:effectLst/>
              <a:uLnTx/>
              <a:uFillTx/>
              <a:latin typeface="Arial" pitchFamily="34" charset="0"/>
              <a:ea typeface="ＭＳ Ｐゴシック" pitchFamily="50" charset="-128"/>
              <a:cs typeface="Arial" pitchFamily="34" charset="0"/>
            </a:endParaRPr>
          </a:p>
        </p:txBody>
      </p:sp>
      <p:sp>
        <p:nvSpPr>
          <p:cNvPr id="5" name="Text Box 3"/>
          <p:cNvSpPr txBox="1">
            <a:spLocks noChangeArrowheads="1"/>
          </p:cNvSpPr>
          <p:nvPr/>
        </p:nvSpPr>
        <p:spPr bwMode="auto">
          <a:xfrm>
            <a:off x="1166584" y="1443266"/>
            <a:ext cx="3360151" cy="2246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dirty="0">
                <a:effectLst>
                  <a:glow rad="254000">
                    <a:schemeClr val="bg1">
                      <a:alpha val="75000"/>
                    </a:schemeClr>
                  </a:glow>
                </a:effectLst>
              </a:rPr>
              <a:t>教職員：教授 </a:t>
            </a:r>
            <a:r>
              <a:rPr lang="en-US" altLang="ja-JP" sz="2800" b="1" dirty="0">
                <a:effectLst>
                  <a:glow rad="254000">
                    <a:schemeClr val="bg1">
                      <a:alpha val="75000"/>
                    </a:schemeClr>
                  </a:glow>
                </a:effectLst>
              </a:rPr>
              <a:t>(1</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r>
              <a:rPr lang="en-US" altLang="ja-JP" sz="2800" b="1" dirty="0">
                <a:effectLst>
                  <a:glow rad="254000">
                    <a:schemeClr val="bg1">
                      <a:alpha val="75000"/>
                    </a:schemeClr>
                  </a:glow>
                </a:effectLst>
              </a:rPr>
              <a:t>           </a:t>
            </a:r>
            <a:r>
              <a:rPr lang="ja-JP" altLang="en-US" sz="2800" b="1" dirty="0">
                <a:effectLst>
                  <a:glow rad="254000">
                    <a:schemeClr val="bg1">
                      <a:alpha val="75000"/>
                    </a:schemeClr>
                  </a:glow>
                </a:effectLst>
              </a:rPr>
              <a:t> 准教授 </a:t>
            </a:r>
            <a:r>
              <a:rPr lang="en-US" altLang="ja-JP" sz="2800" b="1" dirty="0">
                <a:effectLst>
                  <a:glow rad="254000">
                    <a:schemeClr val="bg1">
                      <a:alpha val="75000"/>
                    </a:schemeClr>
                  </a:glow>
                </a:effectLst>
              </a:rPr>
              <a:t>(1</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r>
              <a:rPr lang="ja-JP" altLang="en-US" sz="2800" dirty="0">
                <a:effectLst>
                  <a:glow rad="254000">
                    <a:schemeClr val="bg1">
                      <a:alpha val="75000"/>
                    </a:schemeClr>
                  </a:glow>
                </a:effectLst>
              </a:rPr>
              <a:t>　　　　　研究員 </a:t>
            </a:r>
            <a:r>
              <a:rPr lang="en-US" altLang="ja-JP" sz="2800" dirty="0">
                <a:effectLst>
                  <a:glow rad="254000">
                    <a:schemeClr val="bg1">
                      <a:alpha val="75000"/>
                    </a:schemeClr>
                  </a:glow>
                </a:effectLst>
              </a:rPr>
              <a:t>(2</a:t>
            </a:r>
            <a:r>
              <a:rPr lang="ja-JP" altLang="en-US" sz="2800" dirty="0">
                <a:effectLst>
                  <a:glow rad="254000">
                    <a:schemeClr val="bg1">
                      <a:alpha val="75000"/>
                    </a:schemeClr>
                  </a:glow>
                </a:effectLst>
              </a:rPr>
              <a:t>名</a:t>
            </a:r>
            <a:r>
              <a:rPr lang="en-US" altLang="ja-JP" sz="2800" dirty="0">
                <a:effectLst>
                  <a:glow rad="254000">
                    <a:schemeClr val="bg1">
                      <a:alpha val="75000"/>
                    </a:schemeClr>
                  </a:glow>
                </a:effectLst>
              </a:rPr>
              <a:t>)</a:t>
            </a:r>
            <a:endParaRPr lang="en-US" altLang="ja-JP" sz="2800" b="1" dirty="0">
              <a:effectLst>
                <a:glow rad="254000">
                  <a:schemeClr val="bg1">
                    <a:alpha val="75000"/>
                  </a:schemeClr>
                </a:glow>
              </a:effectLst>
            </a:endParaRPr>
          </a:p>
          <a:p>
            <a:pPr>
              <a:spcBef>
                <a:spcPct val="0"/>
              </a:spcBef>
              <a:buNone/>
            </a:pPr>
            <a:r>
              <a:rPr lang="ja-JP" altLang="en-US" sz="2800" b="1" dirty="0">
                <a:effectLst>
                  <a:glow rad="254000">
                    <a:schemeClr val="bg1">
                      <a:alpha val="75000"/>
                    </a:schemeClr>
                  </a:glow>
                </a:effectLst>
              </a:rPr>
              <a:t>            秘書 </a:t>
            </a:r>
            <a:r>
              <a:rPr lang="en-US" altLang="ja-JP" sz="2800" b="1" dirty="0">
                <a:effectLst>
                  <a:glow rad="254000">
                    <a:schemeClr val="bg1">
                      <a:alpha val="75000"/>
                    </a:schemeClr>
                  </a:glow>
                </a:effectLst>
              </a:rPr>
              <a:t>(1</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endParaRPr lang="en-US" altLang="ja-JP" sz="2800" b="1" dirty="0">
              <a:effectLst>
                <a:glow rad="254000">
                  <a:schemeClr val="bg1">
                    <a:alpha val="75000"/>
                  </a:schemeClr>
                </a:glow>
              </a:effectLst>
            </a:endParaRPr>
          </a:p>
        </p:txBody>
      </p:sp>
      <p:sp>
        <p:nvSpPr>
          <p:cNvPr id="6" name="Text Box 3"/>
          <p:cNvSpPr txBox="1">
            <a:spLocks noChangeArrowheads="1"/>
          </p:cNvSpPr>
          <p:nvPr/>
        </p:nvSpPr>
        <p:spPr bwMode="auto">
          <a:xfrm>
            <a:off x="4788024" y="1412776"/>
            <a:ext cx="2513187" cy="1815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2800" b="1" dirty="0">
                <a:effectLst>
                  <a:glow rad="254000">
                    <a:schemeClr val="bg1">
                      <a:alpha val="75000"/>
                    </a:schemeClr>
                  </a:glow>
                </a:effectLst>
              </a:rPr>
              <a:t>学生：</a:t>
            </a:r>
            <a:r>
              <a:rPr lang="en-US" altLang="ja-JP" sz="2800" b="1" dirty="0">
                <a:effectLst>
                  <a:glow rad="254000">
                    <a:schemeClr val="bg1">
                      <a:alpha val="75000"/>
                    </a:schemeClr>
                  </a:glow>
                </a:effectLst>
              </a:rPr>
              <a:t>Dr. (4</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r>
              <a:rPr lang="en-US" altLang="ja-JP" sz="2800" b="1" dirty="0">
                <a:effectLst>
                  <a:glow rad="254000">
                    <a:schemeClr val="bg1">
                      <a:alpha val="75000"/>
                    </a:schemeClr>
                  </a:glow>
                </a:effectLst>
              </a:rPr>
              <a:t>         M2 (7</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r>
              <a:rPr lang="en-US" altLang="ja-JP" sz="2800" b="1" dirty="0">
                <a:effectLst>
                  <a:glow rad="254000">
                    <a:schemeClr val="bg1">
                      <a:alpha val="75000"/>
                    </a:schemeClr>
                  </a:glow>
                </a:effectLst>
              </a:rPr>
              <a:t>         M1 (7</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a:p>
            <a:pPr eaLnBrk="1" hangingPunct="1">
              <a:spcBef>
                <a:spcPct val="0"/>
              </a:spcBef>
              <a:buFontTx/>
              <a:buNone/>
            </a:pPr>
            <a:r>
              <a:rPr lang="en-US" altLang="ja-JP" sz="2800" b="1" dirty="0">
                <a:effectLst>
                  <a:glow rad="254000">
                    <a:schemeClr val="bg1">
                      <a:alpha val="75000"/>
                    </a:schemeClr>
                  </a:glow>
                </a:effectLst>
              </a:rPr>
              <a:t>         B4 (</a:t>
            </a:r>
            <a:r>
              <a:rPr lang="en-US" altLang="ja-JP" sz="2800" b="1" dirty="0">
                <a:solidFill>
                  <a:srgbClr val="A20000"/>
                </a:solidFill>
                <a:effectLst>
                  <a:glow rad="254000">
                    <a:schemeClr val="bg1">
                      <a:alpha val="75000"/>
                    </a:schemeClr>
                  </a:glow>
                </a:effectLst>
              </a:rPr>
              <a:t>?</a:t>
            </a:r>
            <a:r>
              <a:rPr lang="ja-JP" altLang="en-US" sz="2800" b="1" dirty="0">
                <a:effectLst>
                  <a:glow rad="254000">
                    <a:schemeClr val="bg1">
                      <a:alpha val="75000"/>
                    </a:schemeClr>
                  </a:glow>
                </a:effectLst>
              </a:rPr>
              <a:t>名</a:t>
            </a:r>
            <a:r>
              <a:rPr lang="en-US" altLang="ja-JP" sz="2800" b="1" dirty="0">
                <a:effectLst>
                  <a:glow rad="254000">
                    <a:schemeClr val="bg1">
                      <a:alpha val="75000"/>
                    </a:schemeClr>
                  </a:glow>
                </a:effectLst>
              </a:rPr>
              <a:t>)</a:t>
            </a:r>
          </a:p>
        </p:txBody>
      </p:sp>
    </p:spTree>
    <p:extLst>
      <p:ext uri="{BB962C8B-B14F-4D97-AF65-F5344CB8AC3E}">
        <p14:creationId xmlns:p14="http://schemas.microsoft.com/office/powerpoint/2010/main" val="37621924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みなさんの状態遷移図</a:t>
            </a:r>
          </a:p>
        </p:txBody>
      </p:sp>
      <p:sp>
        <p:nvSpPr>
          <p:cNvPr id="39" name="スライド番号プレースホルダ 38"/>
          <p:cNvSpPr>
            <a:spLocks noGrp="1"/>
          </p:cNvSpPr>
          <p:nvPr>
            <p:ph type="sldNum" sz="quarter" idx="12"/>
          </p:nvPr>
        </p:nvSpPr>
        <p:spPr/>
        <p:txBody>
          <a:bodyPr/>
          <a:lstStyle/>
          <a:p>
            <a:fld id="{A9C5C2EC-A755-4AE6-A851-716D4D49C070}" type="slidenum">
              <a:rPr lang="ja-JP" altLang="en-US" smtClean="0"/>
              <a:pPr/>
              <a:t>20</a:t>
            </a:fld>
            <a:endParaRPr lang="ja-JP" altLang="en-US" dirty="0"/>
          </a:p>
        </p:txBody>
      </p:sp>
      <p:sp>
        <p:nvSpPr>
          <p:cNvPr id="82" name="テキスト ボックス 81"/>
          <p:cNvSpPr txBox="1"/>
          <p:nvPr/>
        </p:nvSpPr>
        <p:spPr>
          <a:xfrm>
            <a:off x="251520" y="1085387"/>
            <a:ext cx="8640960" cy="584775"/>
          </a:xfrm>
          <a:prstGeom prst="rect">
            <a:avLst/>
          </a:prstGeom>
          <a:noFill/>
        </p:spPr>
        <p:txBody>
          <a:bodyPr wrap="square" rtlCol="0">
            <a:spAutoFit/>
          </a:bodyPr>
          <a:lstStyle/>
          <a:p>
            <a:r>
              <a:rPr lang="ja-JP" altLang="en-US" dirty="0"/>
              <a:t>一番大切なのは「出口」です</a:t>
            </a:r>
            <a:endParaRPr kumimoji="1" lang="en-US" altLang="ja-JP" dirty="0"/>
          </a:p>
        </p:txBody>
      </p:sp>
      <p:sp>
        <p:nvSpPr>
          <p:cNvPr id="21" name="Oval 6">
            <a:extLst>
              <a:ext uri="{FF2B5EF4-FFF2-40B4-BE49-F238E27FC236}">
                <a16:creationId xmlns:a16="http://schemas.microsoft.com/office/drawing/2014/main" id="{12D15380-AECB-451E-8FA0-49BF3CFD2E12}"/>
              </a:ext>
            </a:extLst>
          </p:cNvPr>
          <p:cNvSpPr>
            <a:spLocks noChangeArrowheads="1"/>
          </p:cNvSpPr>
          <p:nvPr/>
        </p:nvSpPr>
        <p:spPr bwMode="auto">
          <a:xfrm>
            <a:off x="1182814" y="3059655"/>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22" name="Text Box 7">
            <a:extLst>
              <a:ext uri="{FF2B5EF4-FFF2-40B4-BE49-F238E27FC236}">
                <a16:creationId xmlns:a16="http://schemas.microsoft.com/office/drawing/2014/main" id="{2F40283B-C799-4E75-A5E3-1FA299DB2CD4}"/>
              </a:ext>
            </a:extLst>
          </p:cNvPr>
          <p:cNvSpPr txBox="1">
            <a:spLocks noChangeArrowheads="1"/>
          </p:cNvSpPr>
          <p:nvPr/>
        </p:nvSpPr>
        <p:spPr bwMode="auto">
          <a:xfrm>
            <a:off x="1190378" y="3350812"/>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入口</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（入学）</a:t>
            </a:r>
            <a:endParaRPr lang="en-US" altLang="ja-JP" baseline="-25000" dirty="0">
              <a:latin typeface="メイリオ" panose="020B0604030504040204" pitchFamily="50" charset="-128"/>
              <a:ea typeface="メイリオ" panose="020B0604030504040204" pitchFamily="50" charset="-128"/>
            </a:endParaRPr>
          </a:p>
        </p:txBody>
      </p:sp>
      <p:sp>
        <p:nvSpPr>
          <p:cNvPr id="23" name="Freeform 12">
            <a:extLst>
              <a:ext uri="{FF2B5EF4-FFF2-40B4-BE49-F238E27FC236}">
                <a16:creationId xmlns:a16="http://schemas.microsoft.com/office/drawing/2014/main" id="{94F1E4D1-288C-425B-A386-E58187B6D9C3}"/>
              </a:ext>
            </a:extLst>
          </p:cNvPr>
          <p:cNvSpPr>
            <a:spLocks/>
          </p:cNvSpPr>
          <p:nvPr/>
        </p:nvSpPr>
        <p:spPr bwMode="auto">
          <a:xfrm>
            <a:off x="2630539" y="3782884"/>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4" name="Text Box 20">
            <a:extLst>
              <a:ext uri="{FF2B5EF4-FFF2-40B4-BE49-F238E27FC236}">
                <a16:creationId xmlns:a16="http://schemas.microsoft.com/office/drawing/2014/main" id="{9425D0DA-C62A-4863-B150-B5E636C714DA}"/>
              </a:ext>
            </a:extLst>
          </p:cNvPr>
          <p:cNvSpPr txBox="1">
            <a:spLocks noChangeArrowheads="1"/>
          </p:cNvSpPr>
          <p:nvPr/>
        </p:nvSpPr>
        <p:spPr bwMode="auto">
          <a:xfrm>
            <a:off x="2630538" y="3350812"/>
            <a:ext cx="8640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成績</a:t>
            </a:r>
            <a:endParaRPr lang="en-US" altLang="ja-JP" dirty="0">
              <a:latin typeface="メイリオ" panose="020B0604030504040204" pitchFamily="50" charset="-128"/>
              <a:ea typeface="メイリオ" panose="020B0604030504040204" pitchFamily="50" charset="-128"/>
            </a:endParaRPr>
          </a:p>
        </p:txBody>
      </p:sp>
      <p:sp>
        <p:nvSpPr>
          <p:cNvPr id="25" name="Freeform 12">
            <a:extLst>
              <a:ext uri="{FF2B5EF4-FFF2-40B4-BE49-F238E27FC236}">
                <a16:creationId xmlns:a16="http://schemas.microsoft.com/office/drawing/2014/main" id="{44647719-779F-4CE5-8711-2550B77E9D54}"/>
              </a:ext>
            </a:extLst>
          </p:cNvPr>
          <p:cNvSpPr>
            <a:spLocks/>
          </p:cNvSpPr>
          <p:nvPr/>
        </p:nvSpPr>
        <p:spPr bwMode="auto">
          <a:xfrm>
            <a:off x="38250" y="3782885"/>
            <a:ext cx="1152525" cy="71438"/>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26" name="Freeform 31">
            <a:extLst>
              <a:ext uri="{FF2B5EF4-FFF2-40B4-BE49-F238E27FC236}">
                <a16:creationId xmlns:a16="http://schemas.microsoft.com/office/drawing/2014/main" id="{91F1FC85-1C81-4D3F-BE68-8075E8C7317B}"/>
              </a:ext>
            </a:extLst>
          </p:cNvPr>
          <p:cNvSpPr>
            <a:spLocks/>
          </p:cNvSpPr>
          <p:nvPr/>
        </p:nvSpPr>
        <p:spPr bwMode="auto">
          <a:xfrm>
            <a:off x="7236295" y="3782884"/>
            <a:ext cx="288033"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27" name="Text Box 35">
            <a:extLst>
              <a:ext uri="{FF2B5EF4-FFF2-40B4-BE49-F238E27FC236}">
                <a16:creationId xmlns:a16="http://schemas.microsoft.com/office/drawing/2014/main" id="{9B9CAEDB-F341-4270-9160-242810A47C7E}"/>
              </a:ext>
            </a:extLst>
          </p:cNvPr>
          <p:cNvSpPr txBox="1">
            <a:spLocks noChangeArrowheads="1"/>
          </p:cNvSpPr>
          <p:nvPr/>
        </p:nvSpPr>
        <p:spPr bwMode="auto">
          <a:xfrm>
            <a:off x="7405853" y="2692581"/>
            <a:ext cx="173814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活躍</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結婚</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新しい家族</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子育て</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老後</a:t>
            </a:r>
            <a:endParaRPr lang="en-US" altLang="ja-JP" dirty="0">
              <a:latin typeface="メイリオ" panose="020B0604030504040204" pitchFamily="50" charset="-128"/>
              <a:ea typeface="メイリオ" panose="020B0604030504040204" pitchFamily="50" charset="-128"/>
            </a:endParaRPr>
          </a:p>
          <a:p>
            <a:pPr algn="ctr" eaLnBrk="1" hangingPunct="1"/>
            <a:r>
              <a:rPr lang="en-US" altLang="ja-JP" dirty="0">
                <a:latin typeface="メイリオ" panose="020B0604030504040204" pitchFamily="50" charset="-128"/>
                <a:ea typeface="メイリオ" panose="020B0604030504040204" pitchFamily="50" charset="-128"/>
              </a:rPr>
              <a:t>…</a:t>
            </a:r>
          </a:p>
        </p:txBody>
      </p:sp>
      <p:sp>
        <p:nvSpPr>
          <p:cNvPr id="28" name="Text Box 20">
            <a:extLst>
              <a:ext uri="{FF2B5EF4-FFF2-40B4-BE49-F238E27FC236}">
                <a16:creationId xmlns:a16="http://schemas.microsoft.com/office/drawing/2014/main" id="{A02FAE95-8CEC-46EB-A6B7-92879A525E47}"/>
              </a:ext>
            </a:extLst>
          </p:cNvPr>
          <p:cNvSpPr txBox="1">
            <a:spLocks noChangeArrowheads="1"/>
          </p:cNvSpPr>
          <p:nvPr/>
        </p:nvSpPr>
        <p:spPr bwMode="auto">
          <a:xfrm>
            <a:off x="-179113" y="2990772"/>
            <a:ext cx="16547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ビジョン</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想像力</a:t>
            </a:r>
            <a:endParaRPr lang="en-US" altLang="ja-JP" dirty="0">
              <a:latin typeface="メイリオ" panose="020B0604030504040204" pitchFamily="50" charset="-128"/>
              <a:ea typeface="メイリオ" panose="020B0604030504040204" pitchFamily="50" charset="-128"/>
            </a:endParaRPr>
          </a:p>
        </p:txBody>
      </p:sp>
      <p:sp>
        <p:nvSpPr>
          <p:cNvPr id="29" name="Text Box 20">
            <a:extLst>
              <a:ext uri="{FF2B5EF4-FFF2-40B4-BE49-F238E27FC236}">
                <a16:creationId xmlns:a16="http://schemas.microsoft.com/office/drawing/2014/main" id="{4F7071B0-8DB0-42B6-AC55-26DCED74F441}"/>
              </a:ext>
            </a:extLst>
          </p:cNvPr>
          <p:cNvSpPr txBox="1">
            <a:spLocks noChangeArrowheads="1"/>
          </p:cNvSpPr>
          <p:nvPr/>
        </p:nvSpPr>
        <p:spPr bwMode="auto">
          <a:xfrm>
            <a:off x="35496" y="3782860"/>
            <a:ext cx="1225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偏差値</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場所</a:t>
            </a:r>
            <a:endParaRPr lang="en-US" altLang="ja-JP" dirty="0">
              <a:latin typeface="メイリオ" panose="020B0604030504040204" pitchFamily="50" charset="-128"/>
              <a:ea typeface="メイリオ" panose="020B0604030504040204" pitchFamily="50" charset="-128"/>
            </a:endParaRPr>
          </a:p>
        </p:txBody>
      </p:sp>
      <p:sp>
        <p:nvSpPr>
          <p:cNvPr id="30" name="Oval 6">
            <a:extLst>
              <a:ext uri="{FF2B5EF4-FFF2-40B4-BE49-F238E27FC236}">
                <a16:creationId xmlns:a16="http://schemas.microsoft.com/office/drawing/2014/main" id="{36CD2435-57F1-4226-9B25-896322D11EDE}"/>
              </a:ext>
            </a:extLst>
          </p:cNvPr>
          <p:cNvSpPr>
            <a:spLocks noChangeArrowheads="1"/>
          </p:cNvSpPr>
          <p:nvPr/>
        </p:nvSpPr>
        <p:spPr bwMode="auto">
          <a:xfrm>
            <a:off x="3494634" y="3059655"/>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31" name="Text Box 7">
            <a:extLst>
              <a:ext uri="{FF2B5EF4-FFF2-40B4-BE49-F238E27FC236}">
                <a16:creationId xmlns:a16="http://schemas.microsoft.com/office/drawing/2014/main" id="{CDE73964-3372-4CC0-B783-A8617A3D7B21}"/>
              </a:ext>
            </a:extLst>
          </p:cNvPr>
          <p:cNvSpPr txBox="1">
            <a:spLocks noChangeArrowheads="1"/>
          </p:cNvSpPr>
          <p:nvPr/>
        </p:nvSpPr>
        <p:spPr bwMode="auto">
          <a:xfrm>
            <a:off x="3502198" y="3134788"/>
            <a:ext cx="14401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今！</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（研究室</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選び）</a:t>
            </a:r>
            <a:endParaRPr lang="en-US" altLang="ja-JP" baseline="-25000" dirty="0">
              <a:latin typeface="メイリオ" panose="020B0604030504040204" pitchFamily="50" charset="-128"/>
              <a:ea typeface="メイリオ" panose="020B0604030504040204" pitchFamily="50" charset="-128"/>
            </a:endParaRPr>
          </a:p>
        </p:txBody>
      </p:sp>
      <p:sp>
        <p:nvSpPr>
          <p:cNvPr id="32" name="Freeform 12">
            <a:extLst>
              <a:ext uri="{FF2B5EF4-FFF2-40B4-BE49-F238E27FC236}">
                <a16:creationId xmlns:a16="http://schemas.microsoft.com/office/drawing/2014/main" id="{4C07F8D4-300F-450A-AE68-9DF3F79AABEF}"/>
              </a:ext>
            </a:extLst>
          </p:cNvPr>
          <p:cNvSpPr>
            <a:spLocks/>
          </p:cNvSpPr>
          <p:nvPr/>
        </p:nvSpPr>
        <p:spPr bwMode="auto">
          <a:xfrm>
            <a:off x="4934794" y="3782884"/>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33" name="Text Box 20">
            <a:extLst>
              <a:ext uri="{FF2B5EF4-FFF2-40B4-BE49-F238E27FC236}">
                <a16:creationId xmlns:a16="http://schemas.microsoft.com/office/drawing/2014/main" id="{4A723C87-7859-49C2-90BC-0ACF7FE98991}"/>
              </a:ext>
            </a:extLst>
          </p:cNvPr>
          <p:cNvSpPr txBox="1">
            <a:spLocks noChangeArrowheads="1"/>
          </p:cNvSpPr>
          <p:nvPr/>
        </p:nvSpPr>
        <p:spPr bwMode="auto">
          <a:xfrm>
            <a:off x="4934793" y="2990772"/>
            <a:ext cx="8640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研究</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素養</a:t>
            </a:r>
            <a:endParaRPr lang="en-US" altLang="ja-JP" dirty="0">
              <a:latin typeface="メイリオ" panose="020B0604030504040204" pitchFamily="50" charset="-128"/>
              <a:ea typeface="メイリオ" panose="020B0604030504040204" pitchFamily="50" charset="-128"/>
            </a:endParaRPr>
          </a:p>
        </p:txBody>
      </p:sp>
      <p:sp>
        <p:nvSpPr>
          <p:cNvPr id="34" name="Oval 6">
            <a:extLst>
              <a:ext uri="{FF2B5EF4-FFF2-40B4-BE49-F238E27FC236}">
                <a16:creationId xmlns:a16="http://schemas.microsoft.com/office/drawing/2014/main" id="{C25F7CD0-D90B-4D4F-A9E2-27BB977BDA8C}"/>
              </a:ext>
            </a:extLst>
          </p:cNvPr>
          <p:cNvSpPr>
            <a:spLocks noChangeArrowheads="1"/>
          </p:cNvSpPr>
          <p:nvPr/>
        </p:nvSpPr>
        <p:spPr bwMode="auto">
          <a:xfrm>
            <a:off x="5798890" y="3059655"/>
            <a:ext cx="1447724" cy="1443286"/>
          </a:xfrm>
          <a:prstGeom prst="ellipse">
            <a:avLst/>
          </a:prstGeom>
          <a:noFill/>
          <a:ln w="25400"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35" name="Text Box 7">
            <a:extLst>
              <a:ext uri="{FF2B5EF4-FFF2-40B4-BE49-F238E27FC236}">
                <a16:creationId xmlns:a16="http://schemas.microsoft.com/office/drawing/2014/main" id="{12FCB07B-F6BA-41F4-9C6D-CB031B8F3B25}"/>
              </a:ext>
            </a:extLst>
          </p:cNvPr>
          <p:cNvSpPr txBox="1">
            <a:spLocks noChangeArrowheads="1"/>
          </p:cNvSpPr>
          <p:nvPr/>
        </p:nvSpPr>
        <p:spPr bwMode="auto">
          <a:xfrm>
            <a:off x="5806454" y="3350812"/>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出口</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（就職）</a:t>
            </a:r>
            <a:endParaRPr lang="en-US" altLang="ja-JP" baseline="-25000"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470931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dirty="0"/>
              <a:t>就職状況</a:t>
            </a:r>
            <a:endParaRPr kumimoji="1" lang="ja-JP" altLang="en-US" dirty="0"/>
          </a:p>
        </p:txBody>
      </p:sp>
      <p:sp>
        <p:nvSpPr>
          <p:cNvPr id="25" name="Text Box 2"/>
          <p:cNvSpPr txBox="1">
            <a:spLocks noChangeArrowheads="1"/>
          </p:cNvSpPr>
          <p:nvPr/>
        </p:nvSpPr>
        <p:spPr bwMode="auto">
          <a:xfrm>
            <a:off x="0" y="1340768"/>
            <a:ext cx="9144000" cy="4693593"/>
          </a:xfrm>
          <a:prstGeom prst="rect">
            <a:avLst/>
          </a:prstGeom>
          <a:noFill/>
          <a:ln w="9525">
            <a:noFill/>
            <a:miter lim="800000"/>
            <a:headEnd/>
            <a:tailEnd/>
          </a:ln>
        </p:spPr>
        <p:txBody>
          <a:bodyPr wrap="square">
            <a:spAutoFit/>
          </a:bodyPr>
          <a:lstStyle/>
          <a:p>
            <a:pPr marL="358775" indent="-358775">
              <a:spcBef>
                <a:spcPct val="50000"/>
              </a:spcBef>
              <a:buClr>
                <a:srgbClr val="A20000"/>
              </a:buClr>
              <a:buFont typeface="Wingdings" pitchFamily="2" charset="2"/>
              <a:buChar char="v"/>
            </a:pPr>
            <a:r>
              <a:rPr lang="ja-JP" altLang="en-US" sz="2600" dirty="0">
                <a:latin typeface="メイリオ" panose="020B0604030504040204" pitchFamily="50" charset="-128"/>
                <a:ea typeface="メイリオ" panose="020B0604030504040204" pitchFamily="50" charset="-128"/>
              </a:rPr>
              <a:t>修士卒</a:t>
            </a:r>
            <a:br>
              <a:rPr lang="en-US" altLang="ja-JP" sz="2600" dirty="0">
                <a:latin typeface="メイリオ" panose="020B0604030504040204" pitchFamily="50" charset="-128"/>
                <a:ea typeface="メイリオ" panose="020B0604030504040204" pitchFamily="50" charset="-128"/>
              </a:rPr>
            </a:br>
            <a:r>
              <a:rPr lang="ja-JP" altLang="en-US" sz="2600" dirty="0">
                <a:latin typeface="メイリオ" panose="020B0604030504040204" pitchFamily="50" charset="-128"/>
                <a:ea typeface="メイリオ" panose="020B0604030504040204" pitchFamily="50" charset="-128"/>
              </a:rPr>
              <a:t>任天堂</a:t>
            </a:r>
            <a:r>
              <a:rPr lang="en-US" altLang="ja-JP" sz="2600" dirty="0">
                <a:latin typeface="メイリオ" panose="020B0604030504040204" pitchFamily="50" charset="-128"/>
                <a:ea typeface="メイリオ" panose="020B0604030504040204" pitchFamily="50" charset="-128"/>
              </a:rPr>
              <a:t>, NTT</a:t>
            </a:r>
            <a:r>
              <a:rPr lang="ja-JP" altLang="en-US" sz="2600" dirty="0">
                <a:latin typeface="メイリオ" panose="020B0604030504040204" pitchFamily="50" charset="-128"/>
                <a:ea typeface="メイリオ" panose="020B0604030504040204" pitchFamily="50" charset="-128"/>
              </a:rPr>
              <a:t>研究所</a:t>
            </a:r>
            <a:r>
              <a:rPr lang="en-US" altLang="ja-JP" sz="2600" dirty="0">
                <a:latin typeface="メイリオ" panose="020B0604030504040204" pitchFamily="50" charset="-128"/>
                <a:ea typeface="メイリオ" panose="020B0604030504040204" pitchFamily="50" charset="-128"/>
              </a:rPr>
              <a:t>,  NTT</a:t>
            </a:r>
            <a:r>
              <a:rPr lang="ja-JP" altLang="en-US" sz="2600" dirty="0">
                <a:latin typeface="メイリオ" panose="020B0604030504040204" pitchFamily="50" charset="-128"/>
                <a:ea typeface="メイリオ" panose="020B0604030504040204" pitchFamily="50" charset="-128"/>
              </a:rPr>
              <a:t>ドコモ</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デンソー</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トヨタ</a:t>
            </a:r>
            <a:r>
              <a:rPr lang="en-US" altLang="ja-JP" sz="2600" dirty="0">
                <a:latin typeface="メイリオ" panose="020B0604030504040204" pitchFamily="50" charset="-128"/>
                <a:ea typeface="メイリオ" panose="020B0604030504040204" pitchFamily="50" charset="-128"/>
              </a:rPr>
              <a:t>, SONY, </a:t>
            </a:r>
            <a:r>
              <a:rPr lang="ja-JP" altLang="en-US" sz="2600" dirty="0">
                <a:latin typeface="メイリオ" panose="020B0604030504040204" pitchFamily="50" charset="-128"/>
                <a:ea typeface="メイリオ" panose="020B0604030504040204" pitchFamily="50" charset="-128"/>
              </a:rPr>
              <a:t>野村総合研究所</a:t>
            </a:r>
            <a:r>
              <a:rPr lang="en-US" altLang="ja-JP" sz="2600" dirty="0">
                <a:latin typeface="メイリオ" panose="020B0604030504040204" pitchFamily="50" charset="-128"/>
                <a:ea typeface="メイリオ" panose="020B0604030504040204" pitchFamily="50" charset="-128"/>
              </a:rPr>
              <a:t>(NRI), </a:t>
            </a:r>
            <a:r>
              <a:rPr lang="ja-JP" altLang="en-US" sz="2600" dirty="0">
                <a:latin typeface="メイリオ" panose="020B0604030504040204" pitchFamily="50" charset="-128"/>
                <a:ea typeface="メイリオ" panose="020B0604030504040204" pitchFamily="50" charset="-128"/>
              </a:rPr>
              <a:t>ヤマハ発動機</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リコー</a:t>
            </a:r>
            <a:r>
              <a:rPr lang="en-US" altLang="ja-JP" sz="2600" dirty="0">
                <a:latin typeface="メイリオ" panose="020B0604030504040204" pitchFamily="50" charset="-128"/>
                <a:ea typeface="メイリオ" panose="020B0604030504040204" pitchFamily="50" charset="-128"/>
              </a:rPr>
              <a:t>,  </a:t>
            </a:r>
            <a:br>
              <a:rPr lang="en-US" altLang="ja-JP" sz="2600" dirty="0">
                <a:latin typeface="メイリオ" panose="020B0604030504040204" pitchFamily="50" charset="-128"/>
                <a:ea typeface="メイリオ" panose="020B0604030504040204" pitchFamily="50" charset="-128"/>
              </a:rPr>
            </a:br>
            <a:r>
              <a:rPr lang="ja-JP" altLang="en-US" sz="2600" dirty="0">
                <a:latin typeface="メイリオ" panose="020B0604030504040204" pitchFamily="50" charset="-128"/>
                <a:ea typeface="メイリオ" panose="020B0604030504040204" pitchFamily="50" charset="-128"/>
              </a:rPr>
              <a:t>グローリー工業</a:t>
            </a:r>
            <a:r>
              <a:rPr lang="en-US" altLang="ja-JP" sz="2600" dirty="0">
                <a:latin typeface="メイリオ" panose="020B0604030504040204" pitchFamily="50" charset="-128"/>
                <a:ea typeface="メイリオ" panose="020B0604030504040204" pitchFamily="50" charset="-128"/>
              </a:rPr>
              <a:t>, </a:t>
            </a:r>
            <a:r>
              <a:rPr lang="ja-JP" altLang="en-US" sz="2600" u="sng" dirty="0">
                <a:latin typeface="メイリオ" panose="020B0604030504040204" pitchFamily="50" charset="-128"/>
                <a:ea typeface="メイリオ" panose="020B0604030504040204" pitchFamily="50" charset="-128"/>
              </a:rPr>
              <a:t>富士通</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 </a:t>
            </a:r>
            <a:r>
              <a:rPr lang="en-US" altLang="ja-JP" sz="2600" u="sng" dirty="0">
                <a:latin typeface="メイリオ" panose="020B0604030504040204" pitchFamily="50" charset="-128"/>
                <a:ea typeface="メイリオ" panose="020B0604030504040204" pitchFamily="50" charset="-128"/>
              </a:rPr>
              <a:t>Panasonic</a:t>
            </a:r>
            <a:r>
              <a:rPr lang="en-US" altLang="ja-JP" sz="2600" dirty="0">
                <a:latin typeface="メイリオ" panose="020B0604030504040204" pitchFamily="50" charset="-128"/>
                <a:ea typeface="メイリオ" panose="020B0604030504040204" pitchFamily="50" charset="-128"/>
              </a:rPr>
              <a:t>, </a:t>
            </a:r>
            <a:r>
              <a:rPr lang="ja-JP" altLang="en-US" sz="2600" u="sng" dirty="0">
                <a:latin typeface="メイリオ" panose="020B0604030504040204" pitchFamily="50" charset="-128"/>
                <a:ea typeface="メイリオ" panose="020B0604030504040204" pitchFamily="50" charset="-128"/>
              </a:rPr>
              <a:t>ソフトバンク</a:t>
            </a:r>
            <a:r>
              <a:rPr lang="en-US" altLang="ja-JP" sz="2600" dirty="0">
                <a:latin typeface="メイリオ" panose="020B0604030504040204" pitchFamily="50" charset="-128"/>
                <a:ea typeface="メイリオ" panose="020B0604030504040204" pitchFamily="50" charset="-128"/>
              </a:rPr>
              <a:t>, </a:t>
            </a:r>
            <a:r>
              <a:rPr lang="en-US" altLang="ja-JP" sz="2600" u="sng" dirty="0">
                <a:latin typeface="メイリオ" panose="020B0604030504040204" pitchFamily="50" charset="-128"/>
                <a:ea typeface="メイリオ" panose="020B0604030504040204" pitchFamily="50" charset="-128"/>
              </a:rPr>
              <a:t>KDDI</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 日立</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ルネサス</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 島津製作所</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関西電力</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 </a:t>
            </a:r>
            <a:br>
              <a:rPr lang="en-US" altLang="ja-JP" sz="2600" dirty="0">
                <a:latin typeface="メイリオ" panose="020B0604030504040204" pitchFamily="50" charset="-128"/>
                <a:ea typeface="メイリオ" panose="020B0604030504040204" pitchFamily="50" charset="-128"/>
              </a:rPr>
            </a:br>
            <a:r>
              <a:rPr lang="ja-JP" altLang="en-US" sz="2600" dirty="0">
                <a:latin typeface="メイリオ" panose="020B0604030504040204" pitchFamily="50" charset="-128"/>
                <a:ea typeface="メイリオ" panose="020B0604030504040204" pitchFamily="50" charset="-128"/>
              </a:rPr>
              <a:t>バンダイナムコ</a:t>
            </a:r>
            <a:r>
              <a:rPr lang="en-US" altLang="ja-JP" sz="2600" dirty="0">
                <a:latin typeface="メイリオ" panose="020B0604030504040204" pitchFamily="50" charset="-128"/>
                <a:ea typeface="メイリオ" panose="020B0604030504040204" pitchFamily="50" charset="-128"/>
              </a:rPr>
              <a:t>,</a:t>
            </a:r>
            <a:r>
              <a:rPr lang="ja-JP" altLang="en-US" sz="2600" dirty="0">
                <a:latin typeface="メイリオ" panose="020B0604030504040204" pitchFamily="50" charset="-128"/>
                <a:ea typeface="メイリオ" panose="020B0604030504040204" pitchFamily="50" charset="-128"/>
              </a:rPr>
              <a:t> ブラザー工業</a:t>
            </a:r>
            <a:r>
              <a:rPr lang="en-US" altLang="ja-JP" sz="2600" dirty="0">
                <a:latin typeface="メイリオ" panose="020B0604030504040204" pitchFamily="50" charset="-128"/>
                <a:ea typeface="メイリオ" panose="020B0604030504040204" pitchFamily="50" charset="-128"/>
              </a:rPr>
              <a:t>, Yahoo, </a:t>
            </a:r>
            <a:r>
              <a:rPr lang="ja-JP" altLang="en-US" sz="2600" dirty="0">
                <a:latin typeface="メイリオ" panose="020B0604030504040204" pitchFamily="50" charset="-128"/>
                <a:ea typeface="メイリオ" panose="020B0604030504040204" pitchFamily="50" charset="-128"/>
              </a:rPr>
              <a:t>全日空</a:t>
            </a:r>
            <a:r>
              <a:rPr lang="en-US" altLang="ja-JP" sz="2600" dirty="0">
                <a:latin typeface="メイリオ" panose="020B0604030504040204" pitchFamily="50" charset="-128"/>
                <a:ea typeface="メイリオ" panose="020B0604030504040204" pitchFamily="50" charset="-128"/>
              </a:rPr>
              <a:t>, KAIST, NEC, </a:t>
            </a:r>
            <a:r>
              <a:rPr lang="ja-JP" altLang="en-US" sz="2600" dirty="0">
                <a:latin typeface="メイリオ" panose="020B0604030504040204" pitchFamily="50" charset="-128"/>
                <a:ea typeface="メイリオ" panose="020B0604030504040204" pitchFamily="50" charset="-128"/>
              </a:rPr>
              <a:t>大阪ガス</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本田技研</a:t>
            </a:r>
            <a:r>
              <a:rPr lang="en-US" altLang="ja-JP" sz="2600" dirty="0">
                <a:latin typeface="メイリオ" panose="020B0604030504040204" pitchFamily="50" charset="-128"/>
                <a:ea typeface="メイリオ" panose="020B0604030504040204" pitchFamily="50" charset="-128"/>
              </a:rPr>
              <a:t>, </a:t>
            </a:r>
            <a:r>
              <a:rPr lang="ja-JP" altLang="en-US" sz="2600" u="sng" dirty="0">
                <a:latin typeface="メイリオ" panose="020B0604030504040204" pitchFamily="50" charset="-128"/>
                <a:ea typeface="メイリオ" panose="020B0604030504040204" pitchFamily="50" charset="-128"/>
              </a:rPr>
              <a:t>ダイキン</a:t>
            </a:r>
            <a:r>
              <a:rPr lang="en-US" altLang="ja-JP" sz="2600" dirty="0">
                <a:latin typeface="メイリオ" panose="020B0604030504040204" pitchFamily="50" charset="-128"/>
                <a:ea typeface="メイリオ" panose="020B0604030504040204" pitchFamily="50" charset="-128"/>
              </a:rPr>
              <a:t>, </a:t>
            </a:r>
            <a:r>
              <a:rPr lang="ja-JP" altLang="en-US" sz="2600" u="sng" dirty="0">
                <a:latin typeface="メイリオ" panose="020B0604030504040204" pitchFamily="50" charset="-128"/>
                <a:ea typeface="メイリオ" panose="020B0604030504040204" pitchFamily="50" charset="-128"/>
              </a:rPr>
              <a:t>川崎重工</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他多数</a:t>
            </a:r>
            <a:endParaRPr lang="en-US" altLang="ja-JP" sz="2600" dirty="0">
              <a:latin typeface="メイリオ" panose="020B0604030504040204" pitchFamily="50" charset="-128"/>
              <a:ea typeface="メイリオ" panose="020B0604030504040204" pitchFamily="50" charset="-128"/>
            </a:endParaRPr>
          </a:p>
          <a:p>
            <a:pPr marL="358775" indent="-358775">
              <a:spcBef>
                <a:spcPct val="50000"/>
              </a:spcBef>
              <a:buClr>
                <a:srgbClr val="A20000"/>
              </a:buClr>
              <a:buFont typeface="Wingdings" pitchFamily="2" charset="2"/>
              <a:buChar char="v"/>
            </a:pPr>
            <a:r>
              <a:rPr lang="ja-JP" altLang="en-US" sz="2600" dirty="0">
                <a:latin typeface="メイリオ" panose="020B0604030504040204" pitchFamily="50" charset="-128"/>
                <a:ea typeface="メイリオ" panose="020B0604030504040204" pitchFamily="50" charset="-128"/>
              </a:rPr>
              <a:t>博士卒</a:t>
            </a:r>
            <a:br>
              <a:rPr lang="en-US" altLang="ja-JP" sz="2600" dirty="0">
                <a:latin typeface="メイリオ" panose="020B0604030504040204" pitchFamily="50" charset="-128"/>
                <a:ea typeface="メイリオ" panose="020B0604030504040204" pitchFamily="50" charset="-128"/>
              </a:rPr>
            </a:br>
            <a:r>
              <a:rPr lang="ja-JP" altLang="en-US" sz="2600" dirty="0">
                <a:latin typeface="メイリオ" panose="020B0604030504040204" pitchFamily="50" charset="-128"/>
                <a:ea typeface="メイリオ" panose="020B0604030504040204" pitchFamily="50" charset="-128"/>
              </a:rPr>
              <a:t>パナソニック</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三菱電機</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日立</a:t>
            </a:r>
            <a:r>
              <a:rPr lang="en-US" altLang="ja-JP" sz="2600" dirty="0">
                <a:latin typeface="メイリオ" panose="020B0604030504040204" pitchFamily="50" charset="-128"/>
                <a:ea typeface="メイリオ" panose="020B0604030504040204" pitchFamily="50" charset="-128"/>
              </a:rPr>
              <a:t>, </a:t>
            </a:r>
            <a:r>
              <a:rPr lang="ja-JP" altLang="en-US" sz="2600" u="sng" dirty="0">
                <a:latin typeface="メイリオ" panose="020B0604030504040204" pitchFamily="50" charset="-128"/>
                <a:ea typeface="メイリオ" panose="020B0604030504040204" pitchFamily="50" charset="-128"/>
              </a:rPr>
              <a:t>ルネサス</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本田技研</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トヨタ</a:t>
            </a:r>
            <a:r>
              <a:rPr lang="en-US" altLang="ja-JP" sz="2600" dirty="0">
                <a:latin typeface="メイリオ" panose="020B0604030504040204" pitchFamily="50" charset="-128"/>
                <a:ea typeface="メイリオ" panose="020B0604030504040204" pitchFamily="50" charset="-128"/>
              </a:rPr>
              <a:t>, TSMC, </a:t>
            </a:r>
            <a:r>
              <a:rPr lang="ja-JP" altLang="en-US" sz="2600" dirty="0">
                <a:latin typeface="メイリオ" panose="020B0604030504040204" pitchFamily="50" charset="-128"/>
                <a:ea typeface="メイリオ" panose="020B0604030504040204" pitchFamily="50" charset="-128"/>
              </a:rPr>
              <a:t>スタンフォード大学</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大阪大学</a:t>
            </a:r>
            <a:r>
              <a:rPr lang="en-US" altLang="ja-JP" sz="2600" dirty="0">
                <a:latin typeface="メイリオ" panose="020B0604030504040204" pitchFamily="50" charset="-128"/>
                <a:ea typeface="メイリオ" panose="020B0604030504040204" pitchFamily="50" charset="-128"/>
              </a:rPr>
              <a:t>, </a:t>
            </a:r>
            <a:br>
              <a:rPr lang="en-US" altLang="ja-JP" sz="2600" dirty="0">
                <a:latin typeface="メイリオ" panose="020B0604030504040204" pitchFamily="50" charset="-128"/>
                <a:ea typeface="メイリオ" panose="020B0604030504040204" pitchFamily="50" charset="-128"/>
              </a:rPr>
            </a:br>
            <a:r>
              <a:rPr lang="ja-JP" altLang="en-US" sz="2600" dirty="0">
                <a:latin typeface="メイリオ" panose="020B0604030504040204" pitchFamily="50" charset="-128"/>
                <a:ea typeface="メイリオ" panose="020B0604030504040204" pitchFamily="50" charset="-128"/>
              </a:rPr>
              <a:t>神戸大学</a:t>
            </a:r>
            <a:r>
              <a:rPr lang="en-US" altLang="ja-JP" sz="2600" dirty="0">
                <a:latin typeface="メイリオ" panose="020B0604030504040204" pitchFamily="50" charset="-128"/>
                <a:ea typeface="メイリオ" panose="020B0604030504040204" pitchFamily="50" charset="-128"/>
              </a:rPr>
              <a:t>, </a:t>
            </a:r>
            <a:r>
              <a:rPr lang="ja-JP" altLang="en-US" sz="2600" dirty="0">
                <a:latin typeface="メイリオ" panose="020B0604030504040204" pitchFamily="50" charset="-128"/>
                <a:ea typeface="メイリオ" panose="020B0604030504040204" pitchFamily="50" charset="-128"/>
              </a:rPr>
              <a:t>サムスン電子</a:t>
            </a:r>
            <a:endParaRPr lang="en-US" altLang="ja-JP" sz="2600" dirty="0">
              <a:latin typeface="メイリオ" panose="020B0604030504040204" pitchFamily="50" charset="-128"/>
              <a:ea typeface="メイリオ" panose="020B0604030504040204" pitchFamily="50" charset="-128"/>
            </a:endParaRPr>
          </a:p>
        </p:txBody>
      </p:sp>
      <p:sp>
        <p:nvSpPr>
          <p:cNvPr id="5" name="スライド番号プレースホルダ 4"/>
          <p:cNvSpPr>
            <a:spLocks noGrp="1"/>
          </p:cNvSpPr>
          <p:nvPr>
            <p:ph type="sldNum" sz="quarter" idx="12"/>
          </p:nvPr>
        </p:nvSpPr>
        <p:spPr/>
        <p:txBody>
          <a:bodyPr/>
          <a:lstStyle/>
          <a:p>
            <a:fld id="{A9C5C2EC-A755-4AE6-A851-716D4D49C070}" type="slidenum">
              <a:rPr lang="ja-JP" altLang="en-US" smtClean="0"/>
              <a:pPr/>
              <a:t>21</a:t>
            </a:fld>
            <a:endParaRPr lang="ja-JP" altLang="en-US" dirty="0"/>
          </a:p>
        </p:txBody>
      </p:sp>
    </p:spTree>
    <p:extLst>
      <p:ext uri="{BB962C8B-B14F-4D97-AF65-F5344CB8AC3E}">
        <p14:creationId xmlns:p14="http://schemas.microsoft.com/office/powerpoint/2010/main" val="10637900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a:extLst>
              <a:ext uri="{FF2B5EF4-FFF2-40B4-BE49-F238E27FC236}">
                <a16:creationId xmlns:a16="http://schemas.microsoft.com/office/drawing/2014/main" id="{0B7125F6-19AD-4A61-9651-8D23E3EBA48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605"/>
          <a:stretch/>
        </p:blipFill>
        <p:spPr>
          <a:xfrm>
            <a:off x="4397172" y="3514727"/>
            <a:ext cx="4743877" cy="3322901"/>
          </a:xfrm>
          <a:prstGeom prst="rect">
            <a:avLst/>
          </a:prstGeom>
          <a:ln w="38100">
            <a:solidFill>
              <a:schemeClr val="bg1"/>
            </a:solidFill>
          </a:ln>
        </p:spPr>
      </p:pic>
      <p:pic>
        <p:nvPicPr>
          <p:cNvPr id="4" name="図 3"/>
          <p:cNvPicPr>
            <a:picLocks noChangeAspect="1"/>
          </p:cNvPicPr>
          <p:nvPr/>
        </p:nvPicPr>
        <p:blipFill rotWithShape="1">
          <a:blip r:embed="rId3" cstate="print">
            <a:extLst>
              <a:ext uri="{28A0092B-C50C-407E-A947-70E740481C1C}">
                <a14:useLocalDpi xmlns:a14="http://schemas.microsoft.com/office/drawing/2010/main" val="0"/>
              </a:ext>
            </a:extLst>
          </a:blip>
          <a:srcRect l="7740"/>
          <a:stretch/>
        </p:blipFill>
        <p:spPr>
          <a:xfrm>
            <a:off x="4810654" y="8791"/>
            <a:ext cx="4330395" cy="3518669"/>
          </a:xfrm>
          <a:prstGeom prst="rect">
            <a:avLst/>
          </a:prstGeom>
          <a:ln w="38100">
            <a:solidFill>
              <a:schemeClr val="bg1"/>
            </a:solidFill>
          </a:ln>
        </p:spPr>
      </p:pic>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467856"/>
            <a:ext cx="4490289" cy="3366199"/>
          </a:xfrm>
          <a:prstGeom prst="rect">
            <a:avLst/>
          </a:prstGeom>
          <a:ln w="38100">
            <a:solidFill>
              <a:schemeClr val="bg1"/>
            </a:solidFill>
          </a:ln>
        </p:spPr>
      </p:pic>
      <p:pic>
        <p:nvPicPr>
          <p:cNvPr id="7" name="図 6">
            <a:extLst>
              <a:ext uri="{FF2B5EF4-FFF2-40B4-BE49-F238E27FC236}">
                <a16:creationId xmlns:a16="http://schemas.microsoft.com/office/drawing/2014/main" id="{0B279021-7AD1-40A2-B890-AB47247E8AE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85"/>
          <a:stretch/>
        </p:blipFill>
        <p:spPr>
          <a:xfrm>
            <a:off x="6647" y="0"/>
            <a:ext cx="4753501" cy="3536252"/>
          </a:xfrm>
          <a:prstGeom prst="rect">
            <a:avLst/>
          </a:prstGeom>
          <a:ln w="38100">
            <a:solidFill>
              <a:schemeClr val="bg1"/>
            </a:solidFill>
          </a:ln>
        </p:spPr>
      </p:pic>
      <p:sp>
        <p:nvSpPr>
          <p:cNvPr id="2" name="タイトル 1"/>
          <p:cNvSpPr>
            <a:spLocks noGrp="1"/>
          </p:cNvSpPr>
          <p:nvPr>
            <p:ph type="title"/>
          </p:nvPr>
        </p:nvSpPr>
        <p:spPr/>
        <p:txBody>
          <a:bodyPr/>
          <a:lstStyle/>
          <a:p>
            <a:r>
              <a:rPr kumimoji="1" lang="ja-JP" altLang="en-US" dirty="0">
                <a:effectLst>
                  <a:glow rad="215900">
                    <a:schemeClr val="bg1"/>
                  </a:glow>
                </a:effectLst>
              </a:rPr>
              <a:t>研究？風景</a:t>
            </a: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5C2EC-A755-4AE6-A851-716D4D49C070}" type="slidenum">
              <a:rPr kumimoji="1" lang="ja-JP" altLang="en-US" sz="2000" b="1" i="0" u="none" strike="noStrike" kern="1200" cap="none" spc="0" normalizeH="0" baseline="0" noProof="0" smtClean="0">
                <a:ln>
                  <a:noFill/>
                </a:ln>
                <a:solidFill>
                  <a:srgbClr val="A20000"/>
                </a:solidFill>
                <a:effectLst/>
                <a:uLnTx/>
                <a:uFillTx/>
                <a:latin typeface="Arial" pitchFamily="34" charset="0"/>
                <a:ea typeface="ＭＳ Ｐゴシック" pitchFamily="50"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1" lang="ja-JP" altLang="en-US" sz="2000" b="1" i="0" u="none" strike="noStrike" kern="1200" cap="none" spc="0" normalizeH="0" baseline="0" noProof="0" dirty="0">
              <a:ln>
                <a:noFill/>
              </a:ln>
              <a:solidFill>
                <a:srgbClr val="A20000"/>
              </a:solidFill>
              <a:effectLst/>
              <a:uLnTx/>
              <a:uFillTx/>
              <a:latin typeface="Arial" pitchFamily="34" charset="0"/>
              <a:ea typeface="ＭＳ Ｐゴシック" pitchFamily="50" charset="-128"/>
              <a:cs typeface="Arial" pitchFamily="34" charset="0"/>
            </a:endParaRPr>
          </a:p>
        </p:txBody>
      </p:sp>
    </p:spTree>
    <p:extLst>
      <p:ext uri="{BB962C8B-B14F-4D97-AF65-F5344CB8AC3E}">
        <p14:creationId xmlns:p14="http://schemas.microsoft.com/office/powerpoint/2010/main" val="405169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CF77B78D-660C-10A3-D22A-26165F27BC48}"/>
              </a:ext>
            </a:extLst>
          </p:cNvPr>
          <p:cNvPicPr>
            <a:picLocks noChangeAspect="1"/>
          </p:cNvPicPr>
          <p:nvPr/>
        </p:nvPicPr>
        <p:blipFill>
          <a:blip r:embed="rId3" cstate="print">
            <a:extLst>
              <a:ext uri="{28A0092B-C50C-407E-A947-70E740481C1C}">
                <a14:useLocalDpi xmlns:a14="http://schemas.microsoft.com/office/drawing/2010/main" val="0"/>
              </a:ext>
            </a:extLst>
          </a:blip>
          <a:srcRect l="2139" t="-1319" r="7417" b="10875"/>
          <a:stretch/>
        </p:blipFill>
        <p:spPr>
          <a:xfrm>
            <a:off x="4638182" y="923049"/>
            <a:ext cx="4320000" cy="2880000"/>
          </a:xfrm>
          <a:prstGeom prst="rect">
            <a:avLst/>
          </a:prstGeom>
        </p:spPr>
      </p:pic>
      <p:pic>
        <p:nvPicPr>
          <p:cNvPr id="5" name="図 4">
            <a:extLst>
              <a:ext uri="{FF2B5EF4-FFF2-40B4-BE49-F238E27FC236}">
                <a16:creationId xmlns:a16="http://schemas.microsoft.com/office/drawing/2014/main" id="{A8D5C3E3-5BE5-1C1C-58EC-E55E4DCDD5FF}"/>
              </a:ext>
            </a:extLst>
          </p:cNvPr>
          <p:cNvPicPr>
            <a:picLocks noChangeAspect="1"/>
          </p:cNvPicPr>
          <p:nvPr/>
        </p:nvPicPr>
        <p:blipFill>
          <a:blip r:embed="rId4" cstate="print">
            <a:extLst>
              <a:ext uri="{28A0092B-C50C-407E-A947-70E740481C1C}">
                <a14:useLocalDpi xmlns:a14="http://schemas.microsoft.com/office/drawing/2010/main" val="0"/>
              </a:ext>
            </a:extLst>
          </a:blip>
          <a:srcRect l="8138" t="10815" r="1852" b="9194"/>
          <a:stretch/>
        </p:blipFill>
        <p:spPr>
          <a:xfrm>
            <a:off x="4641736" y="3851478"/>
            <a:ext cx="4320001" cy="2880000"/>
          </a:xfrm>
          <a:prstGeom prst="rect">
            <a:avLst/>
          </a:prstGeom>
        </p:spPr>
      </p:pic>
      <p:pic>
        <p:nvPicPr>
          <p:cNvPr id="11" name="図 10"/>
          <p:cNvPicPr>
            <a:picLocks noChangeAspect="1"/>
          </p:cNvPicPr>
          <p:nvPr/>
        </p:nvPicPr>
        <p:blipFill rotWithShape="1">
          <a:blip r:embed="rId5" cstate="print">
            <a:extLst>
              <a:ext uri="{28A0092B-C50C-407E-A947-70E740481C1C}">
                <a14:useLocalDpi xmlns:a14="http://schemas.microsoft.com/office/drawing/2010/main" val="0"/>
              </a:ext>
            </a:extLst>
          </a:blip>
          <a:srcRect l="4511" r="11017"/>
          <a:stretch/>
        </p:blipFill>
        <p:spPr>
          <a:xfrm>
            <a:off x="182263" y="3851478"/>
            <a:ext cx="4320002" cy="2880000"/>
          </a:xfrm>
          <a:prstGeom prst="rect">
            <a:avLst/>
          </a:prstGeom>
        </p:spPr>
      </p:pic>
      <p:sp>
        <p:nvSpPr>
          <p:cNvPr id="2" name="タイトル 1"/>
          <p:cNvSpPr>
            <a:spLocks noGrp="1"/>
          </p:cNvSpPr>
          <p:nvPr>
            <p:ph type="title"/>
          </p:nvPr>
        </p:nvSpPr>
        <p:spPr/>
        <p:txBody>
          <a:bodyPr/>
          <a:lstStyle/>
          <a:p>
            <a:r>
              <a:rPr kumimoji="1" lang="ja-JP" altLang="en-US" dirty="0"/>
              <a:t>イベント</a:t>
            </a:r>
          </a:p>
        </p:txBody>
      </p:sp>
      <p:sp>
        <p:nvSpPr>
          <p:cNvPr id="7" name="Text Box 3"/>
          <p:cNvSpPr txBox="1">
            <a:spLocks noChangeArrowheads="1"/>
          </p:cNvSpPr>
          <p:nvPr/>
        </p:nvSpPr>
        <p:spPr bwMode="auto">
          <a:xfrm>
            <a:off x="4810341" y="4020360"/>
            <a:ext cx="3058786"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800" b="1" dirty="0">
                <a:effectLst>
                  <a:glow rad="266700">
                    <a:schemeClr val="bg1">
                      <a:alpha val="81000"/>
                    </a:schemeClr>
                  </a:glow>
                </a:effectLst>
                <a:latin typeface="メイリオ" panose="020B0604030504040204" pitchFamily="50" charset="-128"/>
                <a:ea typeface="メイリオ" panose="020B0604030504040204" pitchFamily="50" charset="-128"/>
              </a:rPr>
              <a:t>研究室旅行</a:t>
            </a:r>
            <a:r>
              <a:rPr lang="en-US" altLang="ja-JP" sz="2800" b="1" dirty="0">
                <a:effectLst>
                  <a:glow rad="266700">
                    <a:schemeClr val="bg1">
                      <a:alpha val="81000"/>
                    </a:schemeClr>
                  </a:glow>
                </a:effectLst>
                <a:latin typeface="メイリオ" panose="020B0604030504040204" pitchFamily="50" charset="-128"/>
                <a:ea typeface="メイリオ" panose="020B0604030504040204" pitchFamily="50" charset="-128"/>
              </a:rPr>
              <a:t>@</a:t>
            </a:r>
            <a:r>
              <a:rPr lang="ja-JP" altLang="en-US" sz="2800" b="1" dirty="0">
                <a:effectLst>
                  <a:glow rad="266700">
                    <a:schemeClr val="bg1">
                      <a:alpha val="81000"/>
                    </a:schemeClr>
                  </a:glow>
                </a:effectLst>
                <a:latin typeface="メイリオ" panose="020B0604030504040204" pitchFamily="50" charset="-128"/>
                <a:ea typeface="メイリオ" panose="020B0604030504040204" pitchFamily="50" charset="-128"/>
              </a:rPr>
              <a:t>三重</a:t>
            </a:r>
            <a:endParaRPr lang="en-US" altLang="ja-JP" sz="2800" b="1" dirty="0">
              <a:effectLst>
                <a:glow rad="266700">
                  <a:schemeClr val="bg1">
                    <a:alpha val="81000"/>
                  </a:schemeClr>
                </a:glow>
              </a:effectLst>
              <a:latin typeface="メイリオ" panose="020B0604030504040204" pitchFamily="50" charset="-128"/>
              <a:ea typeface="メイリオ" panose="020B0604030504040204" pitchFamily="50" charset="-128"/>
            </a:endParaRPr>
          </a:p>
        </p:txBody>
      </p:sp>
      <p:sp>
        <p:nvSpPr>
          <p:cNvPr id="12" name="Text Box 3"/>
          <p:cNvSpPr txBox="1">
            <a:spLocks noChangeArrowheads="1"/>
          </p:cNvSpPr>
          <p:nvPr/>
        </p:nvSpPr>
        <p:spPr bwMode="auto">
          <a:xfrm>
            <a:off x="300253" y="3982441"/>
            <a:ext cx="2339037"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800" b="1" dirty="0">
                <a:effectLst>
                  <a:glow rad="266700">
                    <a:schemeClr val="bg1">
                      <a:alpha val="81000"/>
                    </a:schemeClr>
                  </a:glow>
                </a:effectLst>
                <a:latin typeface="メイリオ" panose="020B0604030504040204" pitchFamily="50" charset="-128"/>
                <a:ea typeface="メイリオ" panose="020B0604030504040204" pitchFamily="50" charset="-128"/>
              </a:rPr>
              <a:t>餃子を作る会</a:t>
            </a:r>
            <a:endParaRPr lang="en-US" altLang="ja-JP" sz="2800" b="1" dirty="0">
              <a:effectLst>
                <a:glow rad="266700">
                  <a:schemeClr val="bg1">
                    <a:alpha val="81000"/>
                  </a:schemeClr>
                </a:glow>
              </a:effectLst>
              <a:latin typeface="メイリオ" panose="020B0604030504040204" pitchFamily="50" charset="-128"/>
              <a:ea typeface="メイリオ" panose="020B0604030504040204" pitchFamily="50" charset="-128"/>
            </a:endParaRPr>
          </a:p>
        </p:txBody>
      </p:sp>
      <p:sp>
        <p:nvSpPr>
          <p:cNvPr id="15" name="Text Box 3"/>
          <p:cNvSpPr txBox="1">
            <a:spLocks noChangeArrowheads="1"/>
          </p:cNvSpPr>
          <p:nvPr/>
        </p:nvSpPr>
        <p:spPr bwMode="auto">
          <a:xfrm>
            <a:off x="4821773" y="1029508"/>
            <a:ext cx="2339037"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800" dirty="0">
                <a:effectLst>
                  <a:glow rad="266700">
                    <a:schemeClr val="bg1">
                      <a:alpha val="81000"/>
                    </a:schemeClr>
                  </a:glow>
                </a:effectLst>
                <a:latin typeface="メイリオ" panose="020B0604030504040204" pitchFamily="50" charset="-128"/>
                <a:ea typeface="メイリオ" panose="020B0604030504040204" pitchFamily="50" charset="-128"/>
              </a:rPr>
              <a:t>新入生歓迎会</a:t>
            </a:r>
            <a:endParaRPr lang="en-US" altLang="ja-JP" sz="2800" b="1" dirty="0">
              <a:effectLst>
                <a:glow rad="266700">
                  <a:schemeClr val="bg1">
                    <a:alpha val="81000"/>
                  </a:schemeClr>
                </a:glow>
              </a:effectLst>
              <a:latin typeface="メイリオ" panose="020B0604030504040204" pitchFamily="50" charset="-128"/>
              <a:ea typeface="メイリオ" panose="020B0604030504040204" pitchFamily="50" charset="-128"/>
            </a:endParaRPr>
          </a:p>
        </p:txBody>
      </p:sp>
      <p:sp>
        <p:nvSpPr>
          <p:cNvPr id="3" name="スライド番号プレースホルダー 2"/>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A9C5C2EC-A755-4AE6-A851-716D4D49C070}" type="slidenum">
              <a:rPr kumimoji="1" lang="ja-JP" altLang="en-US" sz="2000" b="1" i="0" u="none" strike="noStrike" kern="1200" cap="none" spc="0" normalizeH="0" baseline="0" noProof="0" smtClean="0">
                <a:ln>
                  <a:noFill/>
                </a:ln>
                <a:solidFill>
                  <a:srgbClr val="A20000"/>
                </a:solidFill>
                <a:effectLst/>
                <a:uLnTx/>
                <a:uFillTx/>
                <a:latin typeface="Arial" pitchFamily="34" charset="0"/>
                <a:ea typeface="ＭＳ Ｐゴシック" pitchFamily="50" charset="-128"/>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1" lang="ja-JP" altLang="en-US" sz="2000" b="1" i="0" u="none" strike="noStrike" kern="1200" cap="none" spc="0" normalizeH="0" baseline="0" noProof="0" dirty="0">
              <a:ln>
                <a:noFill/>
              </a:ln>
              <a:solidFill>
                <a:srgbClr val="A20000"/>
              </a:solidFill>
              <a:effectLst/>
              <a:uLnTx/>
              <a:uFillTx/>
              <a:latin typeface="Arial" pitchFamily="34" charset="0"/>
              <a:ea typeface="ＭＳ Ｐゴシック" pitchFamily="50" charset="-128"/>
              <a:cs typeface="Arial" pitchFamily="34" charset="0"/>
            </a:endParaRPr>
          </a:p>
        </p:txBody>
      </p:sp>
      <p:pic>
        <p:nvPicPr>
          <p:cNvPr id="16" name="図 15">
            <a:extLst>
              <a:ext uri="{FF2B5EF4-FFF2-40B4-BE49-F238E27FC236}">
                <a16:creationId xmlns:a16="http://schemas.microsoft.com/office/drawing/2014/main" id="{9D4BAE82-83AC-497E-AC32-D0EDFFAAE1B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512" y="923049"/>
            <a:ext cx="4320002" cy="2880000"/>
          </a:xfrm>
          <a:prstGeom prst="rect">
            <a:avLst/>
          </a:prstGeom>
        </p:spPr>
      </p:pic>
      <p:sp>
        <p:nvSpPr>
          <p:cNvPr id="17" name="Text Box 3">
            <a:extLst>
              <a:ext uri="{FF2B5EF4-FFF2-40B4-BE49-F238E27FC236}">
                <a16:creationId xmlns:a16="http://schemas.microsoft.com/office/drawing/2014/main" id="{46EB579A-846D-4860-BEE5-5DC5C9376B73}"/>
              </a:ext>
            </a:extLst>
          </p:cNvPr>
          <p:cNvSpPr txBox="1">
            <a:spLocks noChangeArrowheads="1"/>
          </p:cNvSpPr>
          <p:nvPr/>
        </p:nvSpPr>
        <p:spPr bwMode="auto">
          <a:xfrm>
            <a:off x="318180" y="1037417"/>
            <a:ext cx="1715470" cy="52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08" tIns="45704" rIns="91408" bIns="45704">
            <a:spAutoFit/>
          </a:bodyPr>
          <a:lstStyle>
            <a:lvl1pPr>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None/>
            </a:pPr>
            <a:r>
              <a:rPr lang="ja-JP" altLang="en-US" sz="2800" b="1" dirty="0">
                <a:effectLst>
                  <a:glow rad="266700">
                    <a:schemeClr val="bg1">
                      <a:alpha val="81000"/>
                    </a:schemeClr>
                  </a:glow>
                </a:effectLst>
                <a:latin typeface="メイリオ" panose="020B0604030504040204" pitchFamily="50" charset="-128"/>
                <a:ea typeface="メイリオ" panose="020B0604030504040204" pitchFamily="50" charset="-128"/>
              </a:rPr>
              <a:t>歓迎</a:t>
            </a:r>
            <a:r>
              <a:rPr lang="en-US" altLang="ja-JP" sz="2800" b="1" dirty="0">
                <a:effectLst>
                  <a:glow rad="266700">
                    <a:schemeClr val="bg1">
                      <a:alpha val="81000"/>
                    </a:schemeClr>
                  </a:glow>
                </a:effectLst>
                <a:latin typeface="メイリオ" panose="020B0604030504040204" pitchFamily="50" charset="-128"/>
                <a:ea typeface="メイリオ" panose="020B0604030504040204" pitchFamily="50" charset="-128"/>
              </a:rPr>
              <a:t>BBQ</a:t>
            </a:r>
          </a:p>
        </p:txBody>
      </p:sp>
    </p:spTree>
    <p:extLst>
      <p:ext uri="{BB962C8B-B14F-4D97-AF65-F5344CB8AC3E}">
        <p14:creationId xmlns:p14="http://schemas.microsoft.com/office/powerpoint/2010/main" val="3275540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ようこそ</a:t>
            </a:r>
            <a:r>
              <a:rPr kumimoji="1" lang="en-US" altLang="ja-JP" dirty="0"/>
              <a:t>CS28</a:t>
            </a:r>
            <a:r>
              <a:rPr kumimoji="1" lang="ja-JP" altLang="en-US" dirty="0"/>
              <a:t>へ</a:t>
            </a:r>
          </a:p>
        </p:txBody>
      </p:sp>
      <p:sp>
        <p:nvSpPr>
          <p:cNvPr id="21" name="正方形/長方形 20"/>
          <p:cNvSpPr/>
          <p:nvPr/>
        </p:nvSpPr>
        <p:spPr>
          <a:xfrm>
            <a:off x="125760" y="1412776"/>
            <a:ext cx="8892480" cy="3693319"/>
          </a:xfrm>
          <a:prstGeom prst="rect">
            <a:avLst/>
          </a:prstGeom>
        </p:spPr>
        <p:txBody>
          <a:bodyPr wrap="square">
            <a:spAutoFit/>
          </a:bodyPr>
          <a:lstStyle/>
          <a:p>
            <a:pPr lvl="0">
              <a:spcBef>
                <a:spcPct val="50000"/>
              </a:spcBef>
            </a:pPr>
            <a:r>
              <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rPr>
              <a:t>CS28</a:t>
            </a: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は垂直統合型技術者：</a:t>
            </a:r>
            <a:br>
              <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rPr>
            </a:b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・ハードを理解するソフト技術者</a:t>
            </a:r>
            <a:br>
              <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rPr>
            </a:b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・ソフトが書けるハード技術者</a:t>
            </a:r>
            <a:br>
              <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rPr>
            </a:b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を育成します！</a:t>
            </a:r>
            <a:endPar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endParaRPr>
          </a:p>
          <a:p>
            <a:pPr lvl="0">
              <a:spcBef>
                <a:spcPct val="50000"/>
              </a:spcBef>
            </a:pP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ハード・ソフト両方の知識は就職でも有利</a:t>
            </a:r>
            <a:br>
              <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rPr>
            </a:br>
            <a:r>
              <a:rPr lang="ja-JP" altLang="en-US" sz="3600" b="0" dirty="0">
                <a:solidFill>
                  <a:srgbClr val="A20000"/>
                </a:solidFill>
                <a:latin typeface="メイリオ" panose="020B0604030504040204" pitchFamily="50" charset="-128"/>
                <a:ea typeface="メイリオ" panose="020B0604030504040204" pitchFamily="50" charset="-128"/>
                <a:cs typeface="Arial" pitchFamily="34" charset="0"/>
              </a:rPr>
              <a:t>様々な業界へ就職しています！</a:t>
            </a:r>
            <a:endParaRPr lang="en-US" altLang="ja-JP" sz="3600" b="0" dirty="0">
              <a:solidFill>
                <a:srgbClr val="A20000"/>
              </a:solidFill>
              <a:latin typeface="メイリオ" panose="020B0604030504040204" pitchFamily="50" charset="-128"/>
              <a:ea typeface="メイリオ" panose="020B0604030504040204" pitchFamily="50" charset="-128"/>
              <a:cs typeface="Arial" pitchFamily="34" charset="0"/>
            </a:endParaRPr>
          </a:p>
        </p:txBody>
      </p:sp>
      <p:sp>
        <p:nvSpPr>
          <p:cNvPr id="5" name="スライド番号プレースホルダ 4"/>
          <p:cNvSpPr>
            <a:spLocks noGrp="1"/>
          </p:cNvSpPr>
          <p:nvPr>
            <p:ph type="sldNum" sz="quarter" idx="12"/>
          </p:nvPr>
        </p:nvSpPr>
        <p:spPr/>
        <p:txBody>
          <a:bodyPr/>
          <a:lstStyle/>
          <a:p>
            <a:fld id="{A9C5C2EC-A755-4AE6-A851-716D4D49C070}" type="slidenum">
              <a:rPr lang="ja-JP" altLang="en-US" smtClean="0"/>
              <a:pPr/>
              <a:t>24</a:t>
            </a:fld>
            <a:endParaRPr lang="ja-JP" altLang="en-US" dirty="0"/>
          </a:p>
        </p:txBody>
      </p:sp>
    </p:spTree>
    <p:extLst>
      <p:ext uri="{BB962C8B-B14F-4D97-AF65-F5344CB8AC3E}">
        <p14:creationId xmlns:p14="http://schemas.microsoft.com/office/powerpoint/2010/main" val="25681245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a:t>みなさんの状態遷移図</a:t>
            </a:r>
          </a:p>
        </p:txBody>
      </p:sp>
      <p:sp>
        <p:nvSpPr>
          <p:cNvPr id="39" name="スライド番号プレースホルダ 38"/>
          <p:cNvSpPr>
            <a:spLocks noGrp="1"/>
          </p:cNvSpPr>
          <p:nvPr>
            <p:ph type="sldNum" sz="quarter" idx="12"/>
          </p:nvPr>
        </p:nvSpPr>
        <p:spPr>
          <a:xfrm>
            <a:off x="7010400" y="6525344"/>
            <a:ext cx="2133600" cy="268014"/>
          </a:xfrm>
        </p:spPr>
        <p:txBody>
          <a:bodyPr/>
          <a:lstStyle/>
          <a:p>
            <a:fld id="{A9C5C2EC-A755-4AE6-A851-716D4D49C070}" type="slidenum">
              <a:rPr lang="ja-JP" altLang="en-US" smtClean="0"/>
              <a:pPr/>
              <a:t>3</a:t>
            </a:fld>
            <a:endParaRPr lang="ja-JP" altLang="en-US" dirty="0"/>
          </a:p>
        </p:txBody>
      </p:sp>
      <p:sp>
        <p:nvSpPr>
          <p:cNvPr id="40" name="Oval 6"/>
          <p:cNvSpPr>
            <a:spLocks noChangeArrowheads="1"/>
          </p:cNvSpPr>
          <p:nvPr/>
        </p:nvSpPr>
        <p:spPr bwMode="auto">
          <a:xfrm>
            <a:off x="1182814" y="3059655"/>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42" name="Text Box 7"/>
          <p:cNvSpPr txBox="1">
            <a:spLocks noChangeArrowheads="1"/>
          </p:cNvSpPr>
          <p:nvPr/>
        </p:nvSpPr>
        <p:spPr bwMode="auto">
          <a:xfrm>
            <a:off x="1190378" y="3350812"/>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入口</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（入学）</a:t>
            </a:r>
            <a:endParaRPr lang="en-US" altLang="ja-JP" baseline="-25000" dirty="0">
              <a:latin typeface="メイリオ" panose="020B0604030504040204" pitchFamily="50" charset="-128"/>
              <a:ea typeface="メイリオ" panose="020B0604030504040204" pitchFamily="50" charset="-128"/>
            </a:endParaRPr>
          </a:p>
        </p:txBody>
      </p:sp>
      <p:sp>
        <p:nvSpPr>
          <p:cNvPr id="48" name="Freeform 12"/>
          <p:cNvSpPr>
            <a:spLocks/>
          </p:cNvSpPr>
          <p:nvPr/>
        </p:nvSpPr>
        <p:spPr bwMode="auto">
          <a:xfrm>
            <a:off x="2630539" y="3782884"/>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49" name="Text Box 20"/>
          <p:cNvSpPr txBox="1">
            <a:spLocks noChangeArrowheads="1"/>
          </p:cNvSpPr>
          <p:nvPr/>
        </p:nvSpPr>
        <p:spPr bwMode="auto">
          <a:xfrm>
            <a:off x="2630538" y="3350812"/>
            <a:ext cx="86409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成績</a:t>
            </a:r>
            <a:endParaRPr lang="en-US" altLang="ja-JP" dirty="0">
              <a:latin typeface="メイリオ" panose="020B0604030504040204" pitchFamily="50" charset="-128"/>
              <a:ea typeface="メイリオ" panose="020B0604030504040204" pitchFamily="50" charset="-128"/>
            </a:endParaRPr>
          </a:p>
        </p:txBody>
      </p:sp>
      <p:sp>
        <p:nvSpPr>
          <p:cNvPr id="71" name="Freeform 12"/>
          <p:cNvSpPr>
            <a:spLocks/>
          </p:cNvSpPr>
          <p:nvPr/>
        </p:nvSpPr>
        <p:spPr bwMode="auto">
          <a:xfrm>
            <a:off x="38250" y="3782885"/>
            <a:ext cx="1152525" cy="71438"/>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ja-JP" altLang="en-US"/>
          </a:p>
        </p:txBody>
      </p:sp>
      <p:sp>
        <p:nvSpPr>
          <p:cNvPr id="73" name="Freeform 31"/>
          <p:cNvSpPr>
            <a:spLocks/>
          </p:cNvSpPr>
          <p:nvPr/>
        </p:nvSpPr>
        <p:spPr bwMode="auto">
          <a:xfrm>
            <a:off x="7236295" y="3782884"/>
            <a:ext cx="288033"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75" name="Text Box 35"/>
          <p:cNvSpPr txBox="1">
            <a:spLocks noChangeArrowheads="1"/>
          </p:cNvSpPr>
          <p:nvPr/>
        </p:nvSpPr>
        <p:spPr bwMode="auto">
          <a:xfrm>
            <a:off x="7405853" y="2692581"/>
            <a:ext cx="1738148"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活躍</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結婚</a:t>
            </a:r>
            <a:br>
              <a:rPr lang="en-US" altLang="ja-JP" dirty="0">
                <a:latin typeface="メイリオ" panose="020B0604030504040204" pitchFamily="50" charset="-128"/>
                <a:ea typeface="メイリオ" panose="020B0604030504040204" pitchFamily="50" charset="-128"/>
              </a:rPr>
            </a:br>
            <a:r>
              <a:rPr lang="ja-JP" altLang="en-US" dirty="0">
                <a:latin typeface="メイリオ" panose="020B0604030504040204" pitchFamily="50" charset="-128"/>
                <a:ea typeface="メイリオ" panose="020B0604030504040204" pitchFamily="50" charset="-128"/>
              </a:rPr>
              <a:t>新しい家族</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子育て</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老後</a:t>
            </a:r>
            <a:endParaRPr lang="en-US" altLang="ja-JP" dirty="0">
              <a:latin typeface="メイリオ" panose="020B0604030504040204" pitchFamily="50" charset="-128"/>
              <a:ea typeface="メイリオ" panose="020B0604030504040204" pitchFamily="50" charset="-128"/>
            </a:endParaRPr>
          </a:p>
          <a:p>
            <a:pPr algn="ctr" eaLnBrk="1" hangingPunct="1"/>
            <a:r>
              <a:rPr lang="en-US" altLang="ja-JP" dirty="0">
                <a:latin typeface="メイリオ" panose="020B0604030504040204" pitchFamily="50" charset="-128"/>
                <a:ea typeface="メイリオ" panose="020B0604030504040204" pitchFamily="50" charset="-128"/>
              </a:rPr>
              <a:t>…</a:t>
            </a:r>
          </a:p>
        </p:txBody>
      </p:sp>
      <p:sp>
        <p:nvSpPr>
          <p:cNvPr id="76" name="Text Box 20"/>
          <p:cNvSpPr txBox="1">
            <a:spLocks noChangeArrowheads="1"/>
          </p:cNvSpPr>
          <p:nvPr/>
        </p:nvSpPr>
        <p:spPr bwMode="auto">
          <a:xfrm>
            <a:off x="-179113" y="2990772"/>
            <a:ext cx="165477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ビジョン</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想像力</a:t>
            </a:r>
            <a:endParaRPr lang="en-US" altLang="ja-JP" dirty="0">
              <a:latin typeface="メイリオ" panose="020B0604030504040204" pitchFamily="50" charset="-128"/>
              <a:ea typeface="メイリオ" panose="020B0604030504040204" pitchFamily="50" charset="-128"/>
            </a:endParaRPr>
          </a:p>
        </p:txBody>
      </p:sp>
      <p:sp>
        <p:nvSpPr>
          <p:cNvPr id="77" name="Text Box 20"/>
          <p:cNvSpPr txBox="1">
            <a:spLocks noChangeArrowheads="1"/>
          </p:cNvSpPr>
          <p:nvPr/>
        </p:nvSpPr>
        <p:spPr bwMode="auto">
          <a:xfrm>
            <a:off x="35496" y="3782860"/>
            <a:ext cx="122555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偏差値</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場所</a:t>
            </a:r>
            <a:endParaRPr lang="en-US" altLang="ja-JP" dirty="0">
              <a:latin typeface="メイリオ" panose="020B0604030504040204" pitchFamily="50" charset="-128"/>
              <a:ea typeface="メイリオ" panose="020B0604030504040204" pitchFamily="50" charset="-128"/>
            </a:endParaRPr>
          </a:p>
        </p:txBody>
      </p:sp>
      <p:sp>
        <p:nvSpPr>
          <p:cNvPr id="79" name="Oval 6"/>
          <p:cNvSpPr>
            <a:spLocks noChangeArrowheads="1"/>
          </p:cNvSpPr>
          <p:nvPr/>
        </p:nvSpPr>
        <p:spPr bwMode="auto">
          <a:xfrm>
            <a:off x="3494634" y="3059655"/>
            <a:ext cx="1447724" cy="1443286"/>
          </a:xfrm>
          <a:prstGeom prst="ellipse">
            <a:avLst/>
          </a:prstGeom>
          <a:noFill/>
          <a:ln w="25400" algn="ctr">
            <a:solidFill>
              <a:srgbClr val="C0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80" name="Text Box 7"/>
          <p:cNvSpPr txBox="1">
            <a:spLocks noChangeArrowheads="1"/>
          </p:cNvSpPr>
          <p:nvPr/>
        </p:nvSpPr>
        <p:spPr bwMode="auto">
          <a:xfrm>
            <a:off x="3502198" y="3134788"/>
            <a:ext cx="144016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今！</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（研究室</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選び）</a:t>
            </a:r>
            <a:endParaRPr lang="en-US" altLang="ja-JP" baseline="-25000" dirty="0">
              <a:solidFill>
                <a:srgbClr val="C00000"/>
              </a:solidFill>
              <a:latin typeface="メイリオ" panose="020B0604030504040204" pitchFamily="50" charset="-128"/>
              <a:ea typeface="メイリオ" panose="020B0604030504040204" pitchFamily="50" charset="-128"/>
            </a:endParaRPr>
          </a:p>
        </p:txBody>
      </p:sp>
      <p:sp>
        <p:nvSpPr>
          <p:cNvPr id="82" name="テキスト ボックス 81"/>
          <p:cNvSpPr txBox="1"/>
          <p:nvPr/>
        </p:nvSpPr>
        <p:spPr>
          <a:xfrm>
            <a:off x="251520" y="1363507"/>
            <a:ext cx="8640960" cy="954107"/>
          </a:xfrm>
          <a:prstGeom prst="rect">
            <a:avLst/>
          </a:prstGeom>
          <a:noFill/>
        </p:spPr>
        <p:txBody>
          <a:bodyPr wrap="square" rtlCol="0">
            <a:spAutoFit/>
          </a:bodyPr>
          <a:lstStyle/>
          <a:p>
            <a:r>
              <a:rPr kumimoji="1" lang="ja-JP" altLang="en-US" sz="2800" dirty="0">
                <a:latin typeface="メイリオ" panose="020B0604030504040204" pitchFamily="50" charset="-128"/>
                <a:ea typeface="メイリオ" panose="020B0604030504040204" pitchFamily="50" charset="-128"/>
              </a:rPr>
              <a:t>「論理回路」の授業で習いましたね？</a:t>
            </a:r>
            <a:endParaRPr kumimoji="1" lang="en-US" altLang="ja-JP" sz="2800" dirty="0">
              <a:latin typeface="メイリオ" panose="020B0604030504040204" pitchFamily="50" charset="-128"/>
              <a:ea typeface="メイリオ" panose="020B0604030504040204" pitchFamily="50" charset="-128"/>
            </a:endParaRPr>
          </a:p>
          <a:p>
            <a:r>
              <a:rPr lang="ja-JP" altLang="en-US" sz="2800" dirty="0">
                <a:latin typeface="メイリオ" panose="020B0604030504040204" pitchFamily="50" charset="-128"/>
                <a:ea typeface="メイリオ" panose="020B0604030504040204" pitchFamily="50" charset="-128"/>
              </a:rPr>
              <a:t>この場合、いわゆる「キャリアパス」を意味します</a:t>
            </a:r>
            <a:endParaRPr kumimoji="1" lang="ja-JP" altLang="en-US" sz="2800" dirty="0">
              <a:latin typeface="メイリオ" panose="020B0604030504040204" pitchFamily="50" charset="-128"/>
              <a:ea typeface="メイリオ" panose="020B0604030504040204" pitchFamily="50" charset="-128"/>
            </a:endParaRPr>
          </a:p>
        </p:txBody>
      </p:sp>
      <p:sp>
        <p:nvSpPr>
          <p:cNvPr id="84" name="Freeform 12"/>
          <p:cNvSpPr>
            <a:spLocks/>
          </p:cNvSpPr>
          <p:nvPr/>
        </p:nvSpPr>
        <p:spPr bwMode="auto">
          <a:xfrm>
            <a:off x="4934794" y="3782884"/>
            <a:ext cx="864095" cy="71984"/>
          </a:xfrm>
          <a:custGeom>
            <a:avLst/>
            <a:gdLst>
              <a:gd name="T0" fmla="*/ 0 w 908"/>
              <a:gd name="T1" fmla="*/ 0 h 1"/>
              <a:gd name="T2" fmla="*/ 2147483646 w 908"/>
              <a:gd name="T3" fmla="*/ 0 h 1"/>
              <a:gd name="T4" fmla="*/ 0 60000 65536"/>
              <a:gd name="T5" fmla="*/ 0 60000 65536"/>
            </a:gdLst>
            <a:ahLst/>
            <a:cxnLst>
              <a:cxn ang="T4">
                <a:pos x="T0" y="T1"/>
              </a:cxn>
              <a:cxn ang="T5">
                <a:pos x="T2" y="T3"/>
              </a:cxn>
            </a:cxnLst>
            <a:rect l="0" t="0" r="r" b="b"/>
            <a:pathLst>
              <a:path w="908" h="1">
                <a:moveTo>
                  <a:pt x="0" y="0"/>
                </a:moveTo>
                <a:cubicBezTo>
                  <a:pt x="151" y="0"/>
                  <a:pt x="757" y="0"/>
                  <a:pt x="908" y="0"/>
                </a:cubicBezTo>
              </a:path>
            </a:pathLst>
          </a:custGeom>
          <a:noFill/>
          <a:ln w="127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endParaRPr lang="ja-JP" altLang="en-US"/>
          </a:p>
        </p:txBody>
      </p:sp>
      <p:sp>
        <p:nvSpPr>
          <p:cNvPr id="85" name="Text Box 20"/>
          <p:cNvSpPr txBox="1">
            <a:spLocks noChangeArrowheads="1"/>
          </p:cNvSpPr>
          <p:nvPr/>
        </p:nvSpPr>
        <p:spPr bwMode="auto">
          <a:xfrm>
            <a:off x="4934793" y="2990772"/>
            <a:ext cx="86409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solidFill>
                  <a:srgbClr val="C00000"/>
                </a:solidFill>
                <a:latin typeface="メイリオ" panose="020B0604030504040204" pitchFamily="50" charset="-128"/>
                <a:ea typeface="メイリオ" panose="020B0604030504040204" pitchFamily="50" charset="-128"/>
              </a:rPr>
              <a:t>研究</a:t>
            </a:r>
            <a:endParaRPr lang="en-US" altLang="ja-JP" dirty="0">
              <a:solidFill>
                <a:srgbClr val="C00000"/>
              </a:solidFill>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素養</a:t>
            </a:r>
            <a:endParaRPr lang="en-US" altLang="ja-JP" dirty="0">
              <a:latin typeface="メイリオ" panose="020B0604030504040204" pitchFamily="50" charset="-128"/>
              <a:ea typeface="メイリオ" panose="020B0604030504040204" pitchFamily="50" charset="-128"/>
            </a:endParaRPr>
          </a:p>
        </p:txBody>
      </p:sp>
      <p:sp>
        <p:nvSpPr>
          <p:cNvPr id="86" name="Oval 6"/>
          <p:cNvSpPr>
            <a:spLocks noChangeArrowheads="1"/>
          </p:cNvSpPr>
          <p:nvPr/>
        </p:nvSpPr>
        <p:spPr bwMode="auto">
          <a:xfrm>
            <a:off x="5798890" y="3059655"/>
            <a:ext cx="1447724" cy="1443286"/>
          </a:xfrm>
          <a:prstGeom prst="ellipse">
            <a:avLst/>
          </a:prstGeom>
          <a:noFill/>
          <a:ln w="25400" algn="ctr">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endParaRPr lang="ja-JP" altLang="en-US"/>
          </a:p>
        </p:txBody>
      </p:sp>
      <p:sp>
        <p:nvSpPr>
          <p:cNvPr id="87" name="Text Box 7"/>
          <p:cNvSpPr txBox="1">
            <a:spLocks noChangeArrowheads="1"/>
          </p:cNvSpPr>
          <p:nvPr/>
        </p:nvSpPr>
        <p:spPr bwMode="auto">
          <a:xfrm>
            <a:off x="5806454" y="3350812"/>
            <a:ext cx="144016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hangingPunct="1"/>
            <a:r>
              <a:rPr lang="ja-JP" altLang="en-US" dirty="0">
                <a:latin typeface="メイリオ" panose="020B0604030504040204" pitchFamily="50" charset="-128"/>
                <a:ea typeface="メイリオ" panose="020B0604030504040204" pitchFamily="50" charset="-128"/>
              </a:rPr>
              <a:t>出口</a:t>
            </a:r>
            <a:endParaRPr lang="en-US" altLang="ja-JP" dirty="0">
              <a:latin typeface="メイリオ" panose="020B0604030504040204" pitchFamily="50" charset="-128"/>
              <a:ea typeface="メイリオ" panose="020B0604030504040204" pitchFamily="50" charset="-128"/>
            </a:endParaRPr>
          </a:p>
          <a:p>
            <a:pPr algn="ctr" eaLnBrk="1" hangingPunct="1"/>
            <a:r>
              <a:rPr lang="ja-JP" altLang="en-US" dirty="0">
                <a:latin typeface="メイリオ" panose="020B0604030504040204" pitchFamily="50" charset="-128"/>
                <a:ea typeface="メイリオ" panose="020B0604030504040204" pitchFamily="50" charset="-128"/>
              </a:rPr>
              <a:t>（就職）</a:t>
            </a:r>
            <a:endParaRPr lang="en-US" altLang="ja-JP" baseline="-25000" dirty="0">
              <a:latin typeface="メイリオ" panose="020B0604030504040204" pitchFamily="50" charset="-128"/>
              <a:ea typeface="メイリオ" panose="020B0604030504040204" pitchFamily="50" charset="-128"/>
            </a:endParaRPr>
          </a:p>
        </p:txBody>
      </p:sp>
      <p:sp>
        <p:nvSpPr>
          <p:cNvPr id="88" name="テキスト ボックス 87"/>
          <p:cNvSpPr txBox="1"/>
          <p:nvPr/>
        </p:nvSpPr>
        <p:spPr>
          <a:xfrm>
            <a:off x="251520" y="4425708"/>
            <a:ext cx="7848872" cy="1569660"/>
          </a:xfrm>
          <a:prstGeom prst="rect">
            <a:avLst/>
          </a:prstGeom>
          <a:noFill/>
        </p:spPr>
        <p:txBody>
          <a:bodyPr wrap="square" rtlCol="0">
            <a:spAutoFit/>
          </a:bodyPr>
          <a:lstStyle/>
          <a:p>
            <a:pPr algn="ctr"/>
            <a:r>
              <a:rPr lang="ja-JP" altLang="en-US" dirty="0">
                <a:latin typeface="メイリオ" panose="020B0604030504040204" pitchFamily="50" charset="-128"/>
                <a:ea typeface="メイリオ" panose="020B0604030504040204" pitchFamily="50" charset="-128"/>
              </a:rPr>
              <a:t>↑</a:t>
            </a: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今はここです</a:t>
            </a:r>
            <a:endParaRPr lang="en-US" altLang="ja-JP" dirty="0">
              <a:latin typeface="メイリオ" panose="020B0604030504040204" pitchFamily="50" charset="-128"/>
              <a:ea typeface="メイリオ" panose="020B0604030504040204" pitchFamily="50" charset="-128"/>
            </a:endParaRPr>
          </a:p>
          <a:p>
            <a:pPr algn="ctr"/>
            <a:r>
              <a:rPr lang="ja-JP" altLang="en-US" dirty="0">
                <a:latin typeface="メイリオ" panose="020B0604030504040204" pitchFamily="50" charset="-128"/>
                <a:ea typeface="メイリオ" panose="020B0604030504040204" pitchFamily="50" charset="-128"/>
              </a:rPr>
              <a:t>研究内容を決めるときです</a:t>
            </a:r>
            <a:endParaRPr kumimoji="1" lang="ja-JP" altLang="en-US"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8831074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a:t>CS28</a:t>
            </a:r>
            <a:r>
              <a:rPr lang="ja-JP" altLang="en-US" dirty="0"/>
              <a:t>の研究指針</a:t>
            </a:r>
            <a:endParaRPr kumimoji="1" lang="ja-JP" altLang="en-US" dirty="0"/>
          </a:p>
        </p:txBody>
      </p:sp>
      <p:pic>
        <p:nvPicPr>
          <p:cNvPr id="7" name="図 6"/>
          <p:cNvPicPr>
            <a:picLocks noChangeAspect="1"/>
          </p:cNvPicPr>
          <p:nvPr/>
        </p:nvPicPr>
        <p:blipFill>
          <a:blip r:embed="rId2" cstate="print"/>
          <a:stretch>
            <a:fillRect/>
          </a:stretch>
        </p:blipFill>
        <p:spPr>
          <a:xfrm>
            <a:off x="621449" y="4023268"/>
            <a:ext cx="7901101" cy="2328874"/>
          </a:xfrm>
          <a:prstGeom prst="rect">
            <a:avLst/>
          </a:prstGeom>
        </p:spPr>
      </p:pic>
      <p:pic>
        <p:nvPicPr>
          <p:cNvPr id="19" name="図 18" descr="MP900407553.JPG"/>
          <p:cNvPicPr>
            <a:picLocks/>
          </p:cNvPicPr>
          <p:nvPr/>
        </p:nvPicPr>
        <p:blipFill>
          <a:blip r:embed="rId3" cstate="email">
            <a:extLst>
              <a:ext uri="{28A0092B-C50C-407E-A947-70E740481C1C}">
                <a14:useLocalDpi xmlns:a14="http://schemas.microsoft.com/office/drawing/2010/main"/>
              </a:ext>
            </a:extLst>
          </a:blip>
          <a:stretch>
            <a:fillRect/>
          </a:stretch>
        </p:blipFill>
        <p:spPr>
          <a:xfrm>
            <a:off x="7847478" y="5376248"/>
            <a:ext cx="992821" cy="632297"/>
          </a:xfrm>
          <a:prstGeom prst="rect">
            <a:avLst/>
          </a:prstGeom>
        </p:spPr>
      </p:pic>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28752" y="4595322"/>
            <a:ext cx="992821" cy="633878"/>
          </a:xfrm>
          <a:prstGeom prst="rect">
            <a:avLst/>
          </a:prstGeom>
        </p:spPr>
      </p:pic>
      <p:pic>
        <p:nvPicPr>
          <p:cNvPr id="22" name="図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19391" y="4599275"/>
            <a:ext cx="992820" cy="625973"/>
          </a:xfrm>
          <a:prstGeom prst="rect">
            <a:avLst/>
          </a:prstGeom>
        </p:spPr>
      </p:pic>
      <p:pic>
        <p:nvPicPr>
          <p:cNvPr id="23" name="図 22" descr="MP900442354.JPG"/>
          <p:cNvPicPr>
            <a:picLocks/>
          </p:cNvPicPr>
          <p:nvPr/>
        </p:nvPicPr>
        <p:blipFill>
          <a:blip r:embed="rId6" cstate="email">
            <a:extLst>
              <a:ext uri="{28A0092B-C50C-407E-A947-70E740481C1C}">
                <a14:useLocalDpi xmlns:a14="http://schemas.microsoft.com/office/drawing/2010/main"/>
              </a:ext>
            </a:extLst>
          </a:blip>
          <a:stretch>
            <a:fillRect/>
          </a:stretch>
        </p:blipFill>
        <p:spPr>
          <a:xfrm>
            <a:off x="6603515" y="4869160"/>
            <a:ext cx="992821" cy="632297"/>
          </a:xfrm>
          <a:prstGeom prst="rect">
            <a:avLst/>
          </a:prstGeom>
        </p:spPr>
      </p:pic>
      <p:pic>
        <p:nvPicPr>
          <p:cNvPr id="24" name="図 23" descr="MP900448278.JPG"/>
          <p:cNvPicPr>
            <a:picLocks/>
          </p:cNvPicPr>
          <p:nvPr/>
        </p:nvPicPr>
        <p:blipFill>
          <a:blip r:embed="rId7" cstate="email">
            <a:extLst>
              <a:ext uri="{28A0092B-C50C-407E-A947-70E740481C1C}">
                <a14:useLocalDpi xmlns:a14="http://schemas.microsoft.com/office/drawing/2010/main"/>
              </a:ext>
            </a:extLst>
          </a:blip>
          <a:stretch>
            <a:fillRect/>
          </a:stretch>
        </p:blipFill>
        <p:spPr>
          <a:xfrm>
            <a:off x="1547664" y="4869160"/>
            <a:ext cx="992821" cy="632297"/>
          </a:xfrm>
          <a:prstGeom prst="rect">
            <a:avLst/>
          </a:prstGeom>
        </p:spPr>
      </p:pic>
      <p:pic>
        <p:nvPicPr>
          <p:cNvPr id="26" name="図 25"/>
          <p:cNvPicPr>
            <a:picLocks/>
          </p:cNvPicPr>
          <p:nvPr/>
        </p:nvPicPr>
        <p:blipFill>
          <a:blip r:embed="rId8" cstate="email">
            <a:extLst>
              <a:ext uri="{28A0092B-C50C-407E-A947-70E740481C1C}">
                <a14:useLocalDpi xmlns:a14="http://schemas.microsoft.com/office/drawing/2010/main"/>
              </a:ext>
            </a:extLst>
          </a:blip>
          <a:stretch>
            <a:fillRect/>
          </a:stretch>
        </p:blipFill>
        <p:spPr>
          <a:xfrm>
            <a:off x="303699" y="5466387"/>
            <a:ext cx="989789" cy="632296"/>
          </a:xfrm>
          <a:prstGeom prst="rect">
            <a:avLst/>
          </a:prstGeom>
        </p:spPr>
      </p:pic>
      <p:sp>
        <p:nvSpPr>
          <p:cNvPr id="8" name="テキスト ボックス 7"/>
          <p:cNvSpPr txBox="1"/>
          <p:nvPr/>
        </p:nvSpPr>
        <p:spPr>
          <a:xfrm>
            <a:off x="1917971" y="5580529"/>
            <a:ext cx="5308058" cy="584775"/>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Physical world(</a:t>
            </a:r>
            <a:r>
              <a:rPr kumimoji="1" lang="ja-JP" altLang="en-US" dirty="0">
                <a:latin typeface="メイリオ" panose="020B0604030504040204" pitchFamily="50" charset="-128"/>
                <a:ea typeface="メイリオ" panose="020B0604030504040204" pitchFamily="50" charset="-128"/>
              </a:rPr>
              <a:t>実世界</a:t>
            </a:r>
            <a:r>
              <a:rPr kumimoji="1" lang="en-US" altLang="ja-JP" dirty="0">
                <a:latin typeface="メイリオ" panose="020B0604030504040204" pitchFamily="50" charset="-128"/>
                <a:ea typeface="メイリオ" panose="020B0604030504040204" pitchFamily="50" charset="-128"/>
              </a:rPr>
              <a:t>)</a:t>
            </a:r>
            <a:endParaRPr kumimoji="1" lang="ja-JP" altLang="en-US" dirty="0">
              <a:latin typeface="メイリオ" panose="020B0604030504040204" pitchFamily="50" charset="-128"/>
              <a:ea typeface="メイリオ" panose="020B0604030504040204" pitchFamily="50" charset="-128"/>
            </a:endParaRPr>
          </a:p>
        </p:txBody>
      </p:sp>
      <p:sp>
        <p:nvSpPr>
          <p:cNvPr id="9" name="円/楕円 8"/>
          <p:cNvSpPr/>
          <p:nvPr/>
        </p:nvSpPr>
        <p:spPr>
          <a:xfrm>
            <a:off x="-1" y="904839"/>
            <a:ext cx="9144001" cy="3189222"/>
          </a:xfrm>
          <a:prstGeom prst="ellipse">
            <a:avLst/>
          </a:prstGeom>
          <a:solidFill>
            <a:schemeClr val="accent3">
              <a:lumMod val="60000"/>
              <a:lumOff val="40000"/>
            </a:scheme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29" name="テキスト ボックス 28"/>
          <p:cNvSpPr txBox="1"/>
          <p:nvPr/>
        </p:nvSpPr>
        <p:spPr>
          <a:xfrm>
            <a:off x="2266986" y="1085387"/>
            <a:ext cx="4610027" cy="584775"/>
          </a:xfrm>
          <a:prstGeom prst="rect">
            <a:avLst/>
          </a:prstGeom>
          <a:noFill/>
        </p:spPr>
        <p:txBody>
          <a:bodyPr wrap="square" rtlCol="0">
            <a:spAutoFit/>
          </a:bodyPr>
          <a:lstStyle/>
          <a:p>
            <a:pPr algn="ctr"/>
            <a:r>
              <a:rPr kumimoji="1" lang="en-US" altLang="ja-JP" dirty="0">
                <a:latin typeface="メイリオ" panose="020B0604030504040204" pitchFamily="50" charset="-128"/>
                <a:ea typeface="メイリオ" panose="020B0604030504040204" pitchFamily="50" charset="-128"/>
              </a:rPr>
              <a:t>Cyber world</a:t>
            </a:r>
            <a:endParaRPr kumimoji="1" lang="ja-JP" altLang="en-US" dirty="0">
              <a:latin typeface="メイリオ" panose="020B0604030504040204" pitchFamily="50" charset="-128"/>
              <a:ea typeface="メイリオ" panose="020B0604030504040204" pitchFamily="50" charset="-128"/>
            </a:endParaRPr>
          </a:p>
        </p:txBody>
      </p:sp>
      <p:sp>
        <p:nvSpPr>
          <p:cNvPr id="11" name="角丸四角形 10"/>
          <p:cNvSpPr/>
          <p:nvPr/>
        </p:nvSpPr>
        <p:spPr>
          <a:xfrm>
            <a:off x="3632964" y="2132856"/>
            <a:ext cx="1878072" cy="1584176"/>
          </a:xfrm>
          <a:prstGeom prst="roundRect">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en-US" altLang="ja-JP" sz="2000" dirty="0">
                <a:solidFill>
                  <a:srgbClr val="C00000"/>
                </a:solidFill>
                <a:latin typeface="メイリオ" panose="020B0604030504040204" pitchFamily="50" charset="-128"/>
                <a:ea typeface="メイリオ" panose="020B0604030504040204" pitchFamily="50" charset="-128"/>
              </a:rPr>
              <a:t>Cognitive</a:t>
            </a:r>
            <a:br>
              <a:rPr kumimoji="1" lang="en-US" altLang="ja-JP" sz="2000" dirty="0">
                <a:solidFill>
                  <a:srgbClr val="C00000"/>
                </a:solidFill>
                <a:latin typeface="メイリオ" panose="020B0604030504040204" pitchFamily="50" charset="-128"/>
                <a:ea typeface="メイリオ" panose="020B0604030504040204" pitchFamily="50" charset="-128"/>
              </a:rPr>
            </a:br>
            <a:r>
              <a:rPr kumimoji="1" lang="en-US" altLang="ja-JP" sz="2000" dirty="0">
                <a:solidFill>
                  <a:srgbClr val="C00000"/>
                </a:solidFill>
                <a:latin typeface="メイリオ" panose="020B0604030504040204" pitchFamily="50" charset="-128"/>
                <a:ea typeface="メイリオ" panose="020B0604030504040204" pitchFamily="50" charset="-128"/>
              </a:rPr>
              <a:t>computing</a:t>
            </a:r>
          </a:p>
          <a:p>
            <a:r>
              <a:rPr kumimoji="1" lang="ja-JP" altLang="en-US" sz="2000" dirty="0">
                <a:solidFill>
                  <a:srgbClr val="C00000"/>
                </a:solidFill>
                <a:latin typeface="メイリオ" panose="020B0604030504040204" pitchFamily="50" charset="-128"/>
                <a:ea typeface="メイリオ" panose="020B0604030504040204" pitchFamily="50" charset="-128"/>
              </a:rPr>
              <a:t>　・計測</a:t>
            </a:r>
            <a:endParaRPr kumimoji="1" lang="en-US" altLang="ja-JP" sz="2000" dirty="0">
              <a:solidFill>
                <a:srgbClr val="C00000"/>
              </a:solidFill>
              <a:latin typeface="メイリオ" panose="020B0604030504040204" pitchFamily="50" charset="-128"/>
              <a:ea typeface="メイリオ" panose="020B0604030504040204" pitchFamily="50" charset="-128"/>
            </a:endParaRPr>
          </a:p>
          <a:p>
            <a:r>
              <a:rPr lang="ja-JP" altLang="en-US" sz="2000" dirty="0">
                <a:solidFill>
                  <a:srgbClr val="C00000"/>
                </a:solidFill>
                <a:latin typeface="メイリオ" panose="020B0604030504040204" pitchFamily="50" charset="-128"/>
                <a:ea typeface="メイリオ" panose="020B0604030504040204" pitchFamily="50" charset="-128"/>
              </a:rPr>
              <a:t>　・処理</a:t>
            </a:r>
            <a:endParaRPr lang="en-US" altLang="ja-JP" sz="2000" dirty="0">
              <a:solidFill>
                <a:srgbClr val="C00000"/>
              </a:solidFill>
              <a:latin typeface="メイリオ" panose="020B0604030504040204" pitchFamily="50" charset="-128"/>
              <a:ea typeface="メイリオ" panose="020B0604030504040204" pitchFamily="50" charset="-128"/>
            </a:endParaRPr>
          </a:p>
          <a:p>
            <a:r>
              <a:rPr kumimoji="1" lang="ja-JP" altLang="en-US" sz="2000" dirty="0">
                <a:solidFill>
                  <a:srgbClr val="C00000"/>
                </a:solidFill>
                <a:latin typeface="メイリオ" panose="020B0604030504040204" pitchFamily="50" charset="-128"/>
                <a:ea typeface="メイリオ" panose="020B0604030504040204" pitchFamily="50" charset="-128"/>
              </a:rPr>
              <a:t>　・認識</a:t>
            </a:r>
          </a:p>
        </p:txBody>
      </p:sp>
      <p:sp>
        <p:nvSpPr>
          <p:cNvPr id="17" name="テキスト ボックス 16"/>
          <p:cNvSpPr txBox="1"/>
          <p:nvPr/>
        </p:nvSpPr>
        <p:spPr>
          <a:xfrm>
            <a:off x="3197414" y="1746784"/>
            <a:ext cx="1812022" cy="400110"/>
          </a:xfrm>
          <a:prstGeom prst="rect">
            <a:avLst/>
          </a:prstGeom>
          <a:noFill/>
        </p:spPr>
        <p:txBody>
          <a:bodyPr wrap="square" rtlCol="0">
            <a:spAutoFit/>
          </a:bodyPr>
          <a:lstStyle/>
          <a:p>
            <a:r>
              <a:rPr kumimoji="1" lang="en-US" altLang="ja-JP" sz="2000" dirty="0">
                <a:latin typeface="メイリオ" panose="020B0604030504040204" pitchFamily="50" charset="-128"/>
                <a:ea typeface="メイリオ" panose="020B0604030504040204" pitchFamily="50" charset="-128"/>
              </a:rPr>
              <a:t>Network</a:t>
            </a:r>
            <a:endParaRPr kumimoji="1" lang="ja-JP" altLang="en-US" sz="2000" dirty="0">
              <a:latin typeface="メイリオ" panose="020B0604030504040204" pitchFamily="50" charset="-128"/>
              <a:ea typeface="メイリオ" panose="020B0604030504040204" pitchFamily="50" charset="-128"/>
            </a:endParaRPr>
          </a:p>
        </p:txBody>
      </p:sp>
      <p:pic>
        <p:nvPicPr>
          <p:cNvPr id="18" name="図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417544" y="1983787"/>
            <a:ext cx="1636086" cy="1001397"/>
          </a:xfrm>
          <a:prstGeom prst="rect">
            <a:avLst/>
          </a:prstGeom>
        </p:spPr>
      </p:pic>
      <p:pic>
        <p:nvPicPr>
          <p:cNvPr id="27" name="図 26"/>
          <p:cNvPicPr>
            <a:picLocks noChangeAspect="1"/>
          </p:cNvPicPr>
          <p:nvPr/>
        </p:nvPicPr>
        <p:blipFill rotWithShape="1">
          <a:blip r:embed="rId10" cstate="print">
            <a:extLst>
              <a:ext uri="{28A0092B-C50C-407E-A947-70E740481C1C}">
                <a14:useLocalDpi xmlns:a14="http://schemas.microsoft.com/office/drawing/2010/main" val="0"/>
              </a:ext>
            </a:extLst>
          </a:blip>
          <a:srcRect l="16891"/>
          <a:stretch/>
        </p:blipFill>
        <p:spPr>
          <a:xfrm>
            <a:off x="107034" y="1683700"/>
            <a:ext cx="1599949" cy="1082884"/>
          </a:xfrm>
          <a:prstGeom prst="rect">
            <a:avLst/>
          </a:prstGeom>
        </p:spPr>
      </p:pic>
      <p:pic>
        <p:nvPicPr>
          <p:cNvPr id="30" name="図 29"/>
          <p:cNvPicPr>
            <a:picLocks noChangeAspect="1"/>
          </p:cNvPicPr>
          <p:nvPr/>
        </p:nvPicPr>
        <p:blipFill rotWithShape="1">
          <a:blip r:embed="rId11" cstate="print">
            <a:extLst>
              <a:ext uri="{28A0092B-C50C-407E-A947-70E740481C1C}">
                <a14:useLocalDpi xmlns:a14="http://schemas.microsoft.com/office/drawing/2010/main" val="0"/>
              </a:ext>
            </a:extLst>
          </a:blip>
          <a:srcRect l="2906" t="13348" r="4985" b="20229"/>
          <a:stretch/>
        </p:blipFill>
        <p:spPr>
          <a:xfrm>
            <a:off x="5956826" y="1111724"/>
            <a:ext cx="1508021" cy="724972"/>
          </a:xfrm>
          <a:prstGeom prst="rect">
            <a:avLst/>
          </a:prstGeom>
        </p:spPr>
      </p:pic>
      <p:pic>
        <p:nvPicPr>
          <p:cNvPr id="31" name="図 3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048101" y="1028740"/>
            <a:ext cx="1105655" cy="831147"/>
          </a:xfrm>
          <a:prstGeom prst="rect">
            <a:avLst/>
          </a:prstGeom>
        </p:spPr>
      </p:pic>
      <p:cxnSp>
        <p:nvCxnSpPr>
          <p:cNvPr id="33" name="直線矢印コネクタ 32"/>
          <p:cNvCxnSpPr/>
          <p:nvPr/>
        </p:nvCxnSpPr>
        <p:spPr>
          <a:xfrm>
            <a:off x="1721733" y="2146894"/>
            <a:ext cx="1998993" cy="80160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3" name="直線矢印コネクタ 42"/>
          <p:cNvCxnSpPr/>
          <p:nvPr/>
        </p:nvCxnSpPr>
        <p:spPr>
          <a:xfrm>
            <a:off x="2836976" y="1854909"/>
            <a:ext cx="893181" cy="585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36" name="グループ化 35"/>
          <p:cNvGrpSpPr/>
          <p:nvPr/>
        </p:nvGrpSpPr>
        <p:grpSpPr>
          <a:xfrm>
            <a:off x="2411758" y="2977752"/>
            <a:ext cx="4320482" cy="2208928"/>
            <a:chOff x="2822687" y="2977752"/>
            <a:chExt cx="3569842" cy="1439620"/>
          </a:xfrm>
        </p:grpSpPr>
        <p:sp>
          <p:nvSpPr>
            <p:cNvPr id="41" name="右カーブ矢印 40"/>
            <p:cNvSpPr/>
            <p:nvPr/>
          </p:nvSpPr>
          <p:spPr>
            <a:xfrm flipV="1">
              <a:off x="2822687" y="2977752"/>
              <a:ext cx="666647" cy="1369951"/>
            </a:xfrm>
            <a:prstGeom prst="curvedRight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sp>
          <p:nvSpPr>
            <p:cNvPr id="53" name="右カーブ矢印 52"/>
            <p:cNvSpPr/>
            <p:nvPr/>
          </p:nvSpPr>
          <p:spPr>
            <a:xfrm flipH="1">
              <a:off x="5725882" y="3047421"/>
              <a:ext cx="666647" cy="1369951"/>
            </a:xfrm>
            <a:prstGeom prst="curvedRightArrow">
              <a:avLst/>
            </a:prstGeom>
            <a:solidFill>
              <a:schemeClr val="bg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latin typeface="メイリオ" panose="020B0604030504040204" pitchFamily="50" charset="-128"/>
                <a:ea typeface="メイリオ" panose="020B0604030504040204" pitchFamily="50" charset="-128"/>
              </a:endParaRPr>
            </a:p>
          </p:txBody>
        </p:sp>
      </p:grpSp>
      <p:sp>
        <p:nvSpPr>
          <p:cNvPr id="57" name="テキスト ボックス 56"/>
          <p:cNvSpPr txBox="1"/>
          <p:nvPr/>
        </p:nvSpPr>
        <p:spPr>
          <a:xfrm>
            <a:off x="3574630" y="3740066"/>
            <a:ext cx="1911142" cy="933589"/>
          </a:xfrm>
          <a:prstGeom prst="rect">
            <a:avLst/>
          </a:prstGeom>
          <a:noFill/>
          <a:ln>
            <a:noFill/>
          </a:ln>
        </p:spPr>
        <p:txBody>
          <a:bodyPr wrap="square" rtlCol="0">
            <a:spAutoFit/>
          </a:bodyPr>
          <a:lstStyle/>
          <a:p>
            <a:pPr algn="ctr">
              <a:lnSpc>
                <a:spcPts val="3200"/>
              </a:lnSpc>
            </a:pPr>
            <a:r>
              <a:rPr kumimoji="1" lang="en-US" altLang="ja-JP" dirty="0">
                <a:solidFill>
                  <a:srgbClr val="C00000"/>
                </a:solidFill>
                <a:latin typeface="メイリオ" panose="020B0604030504040204" pitchFamily="50" charset="-128"/>
                <a:ea typeface="メイリオ" panose="020B0604030504040204" pitchFamily="50" charset="-128"/>
              </a:rPr>
              <a:t>Our</a:t>
            </a:r>
            <a:r>
              <a:rPr kumimoji="1" lang="ja-JP" altLang="en-US" dirty="0">
                <a:solidFill>
                  <a:srgbClr val="C00000"/>
                </a:solidFill>
                <a:latin typeface="メイリオ" panose="020B0604030504040204" pitchFamily="50" charset="-128"/>
                <a:ea typeface="メイリオ" panose="020B0604030504040204" pitchFamily="50" charset="-128"/>
              </a:rPr>
              <a:t> </a:t>
            </a:r>
            <a:br>
              <a:rPr kumimoji="1" lang="en-US" altLang="ja-JP" dirty="0">
                <a:solidFill>
                  <a:srgbClr val="C00000"/>
                </a:solidFill>
                <a:latin typeface="メイリオ" panose="020B0604030504040204" pitchFamily="50" charset="-128"/>
                <a:ea typeface="メイリオ" panose="020B0604030504040204" pitchFamily="50" charset="-128"/>
              </a:rPr>
            </a:br>
            <a:r>
              <a:rPr kumimoji="1" lang="en-US" altLang="ja-JP" dirty="0">
                <a:solidFill>
                  <a:srgbClr val="C00000"/>
                </a:solidFill>
                <a:latin typeface="メイリオ" panose="020B0604030504040204" pitchFamily="50" charset="-128"/>
                <a:ea typeface="メイリオ" panose="020B0604030504040204" pitchFamily="50" charset="-128"/>
              </a:rPr>
              <a:t>target!</a:t>
            </a:r>
            <a:endParaRPr kumimoji="1" lang="ja-JP" altLang="en-US" dirty="0">
              <a:solidFill>
                <a:srgbClr val="C00000"/>
              </a:solidFill>
              <a:latin typeface="メイリオ" panose="020B0604030504040204" pitchFamily="50" charset="-128"/>
              <a:ea typeface="メイリオ" panose="020B0604030504040204" pitchFamily="50" charset="-128"/>
            </a:endParaRPr>
          </a:p>
        </p:txBody>
      </p:sp>
      <p:sp>
        <p:nvSpPr>
          <p:cNvPr id="32" name="テキスト ボックス 31"/>
          <p:cNvSpPr txBox="1"/>
          <p:nvPr/>
        </p:nvSpPr>
        <p:spPr>
          <a:xfrm>
            <a:off x="1830894" y="2555229"/>
            <a:ext cx="1812022" cy="400110"/>
          </a:xfrm>
          <a:prstGeom prst="rect">
            <a:avLst/>
          </a:prstGeom>
          <a:noFill/>
        </p:spPr>
        <p:txBody>
          <a:bodyPr wrap="square" rtlCol="0">
            <a:spAutoFit/>
          </a:bodyPr>
          <a:lstStyle/>
          <a:p>
            <a:r>
              <a:rPr kumimoji="1" lang="en-US" altLang="ja-JP" sz="2000" dirty="0">
                <a:latin typeface="メイリオ" panose="020B0604030504040204" pitchFamily="50" charset="-128"/>
                <a:ea typeface="メイリオ" panose="020B0604030504040204" pitchFamily="50" charset="-128"/>
              </a:rPr>
              <a:t>Network</a:t>
            </a:r>
            <a:endParaRPr kumimoji="1" lang="ja-JP" altLang="en-US" sz="2000" dirty="0">
              <a:latin typeface="メイリオ" panose="020B0604030504040204" pitchFamily="50" charset="-128"/>
              <a:ea typeface="メイリオ" panose="020B0604030504040204" pitchFamily="50" charset="-128"/>
            </a:endParaRPr>
          </a:p>
        </p:txBody>
      </p:sp>
      <p:sp>
        <p:nvSpPr>
          <p:cNvPr id="34" name="テキスト ボックス 33"/>
          <p:cNvSpPr txBox="1"/>
          <p:nvPr/>
        </p:nvSpPr>
        <p:spPr>
          <a:xfrm>
            <a:off x="6199513" y="2555229"/>
            <a:ext cx="1812022" cy="400110"/>
          </a:xfrm>
          <a:prstGeom prst="rect">
            <a:avLst/>
          </a:prstGeom>
          <a:noFill/>
        </p:spPr>
        <p:txBody>
          <a:bodyPr wrap="square" rtlCol="0">
            <a:spAutoFit/>
          </a:bodyPr>
          <a:lstStyle/>
          <a:p>
            <a:r>
              <a:rPr kumimoji="1" lang="en-US" altLang="ja-JP" sz="2000" dirty="0">
                <a:latin typeface="メイリオ" panose="020B0604030504040204" pitchFamily="50" charset="-128"/>
                <a:ea typeface="メイリオ" panose="020B0604030504040204" pitchFamily="50" charset="-128"/>
              </a:rPr>
              <a:t>Network</a:t>
            </a:r>
            <a:endParaRPr kumimoji="1" lang="ja-JP" altLang="en-US" sz="2000" dirty="0">
              <a:latin typeface="メイリオ" panose="020B0604030504040204" pitchFamily="50" charset="-128"/>
              <a:ea typeface="メイリオ" panose="020B0604030504040204" pitchFamily="50" charset="-128"/>
            </a:endParaRPr>
          </a:p>
        </p:txBody>
      </p:sp>
      <p:sp>
        <p:nvSpPr>
          <p:cNvPr id="35" name="テキスト ボックス 34"/>
          <p:cNvSpPr txBox="1"/>
          <p:nvPr/>
        </p:nvSpPr>
        <p:spPr>
          <a:xfrm>
            <a:off x="4783099" y="1746784"/>
            <a:ext cx="1812022" cy="400110"/>
          </a:xfrm>
          <a:prstGeom prst="rect">
            <a:avLst/>
          </a:prstGeom>
          <a:noFill/>
        </p:spPr>
        <p:txBody>
          <a:bodyPr wrap="square" rtlCol="0">
            <a:spAutoFit/>
          </a:bodyPr>
          <a:lstStyle/>
          <a:p>
            <a:r>
              <a:rPr kumimoji="1" lang="en-US" altLang="ja-JP" sz="2000" dirty="0">
                <a:latin typeface="メイリオ" panose="020B0604030504040204" pitchFamily="50" charset="-128"/>
                <a:ea typeface="メイリオ" panose="020B0604030504040204" pitchFamily="50" charset="-128"/>
              </a:rPr>
              <a:t>Network</a:t>
            </a:r>
            <a:endParaRPr kumimoji="1" lang="ja-JP" altLang="en-US" sz="2000" dirty="0">
              <a:latin typeface="メイリオ" panose="020B0604030504040204" pitchFamily="50" charset="-128"/>
              <a:ea typeface="メイリオ" panose="020B0604030504040204" pitchFamily="50" charset="-128"/>
            </a:endParaRPr>
          </a:p>
        </p:txBody>
      </p:sp>
      <p:sp>
        <p:nvSpPr>
          <p:cNvPr id="54" name="テキスト ボックス 53"/>
          <p:cNvSpPr txBox="1"/>
          <p:nvPr/>
        </p:nvSpPr>
        <p:spPr>
          <a:xfrm>
            <a:off x="5242301" y="3763979"/>
            <a:ext cx="3074115" cy="461665"/>
          </a:xfrm>
          <a:prstGeom prst="rect">
            <a:avLst/>
          </a:prstGeom>
          <a:noFill/>
        </p:spPr>
        <p:txBody>
          <a:bodyPr wrap="square" rtlCol="0">
            <a:spAutoFit/>
          </a:bodyPr>
          <a:lstStyle/>
          <a:p>
            <a:pPr algn="ctr"/>
            <a:r>
              <a:rPr lang="ja-JP" altLang="en-US" sz="2400" dirty="0">
                <a:latin typeface="メイリオ" panose="020B0604030504040204" pitchFamily="50" charset="-128"/>
                <a:ea typeface="メイリオ" panose="020B0604030504040204" pitchFamily="50" charset="-128"/>
              </a:rPr>
              <a:t>アクチュエーション</a:t>
            </a:r>
            <a:endParaRPr kumimoji="1" lang="ja-JP" altLang="en-US" sz="2400" dirty="0">
              <a:latin typeface="メイリオ" panose="020B0604030504040204" pitchFamily="50" charset="-128"/>
              <a:ea typeface="メイリオ" panose="020B0604030504040204" pitchFamily="50" charset="-128"/>
            </a:endParaRPr>
          </a:p>
        </p:txBody>
      </p:sp>
      <p:sp>
        <p:nvSpPr>
          <p:cNvPr id="55" name="テキスト ボックス 54"/>
          <p:cNvSpPr txBox="1"/>
          <p:nvPr/>
        </p:nvSpPr>
        <p:spPr>
          <a:xfrm>
            <a:off x="1619672" y="3763979"/>
            <a:ext cx="1854150" cy="461665"/>
          </a:xfrm>
          <a:prstGeom prst="rect">
            <a:avLst/>
          </a:prstGeom>
          <a:noFill/>
        </p:spPr>
        <p:txBody>
          <a:bodyPr wrap="square" rtlCol="0">
            <a:spAutoFit/>
          </a:bodyPr>
          <a:lstStyle/>
          <a:p>
            <a:pPr algn="ctr"/>
            <a:r>
              <a:rPr kumimoji="1" lang="ja-JP" altLang="en-US" sz="2400" dirty="0">
                <a:latin typeface="メイリオ" panose="020B0604030504040204" pitchFamily="50" charset="-128"/>
                <a:ea typeface="メイリオ" panose="020B0604030504040204" pitchFamily="50" charset="-128"/>
              </a:rPr>
              <a:t>センシング</a:t>
            </a:r>
          </a:p>
        </p:txBody>
      </p:sp>
      <p:cxnSp>
        <p:nvCxnSpPr>
          <p:cNvPr id="37" name="直線矢印コネクタ 36"/>
          <p:cNvCxnSpPr/>
          <p:nvPr/>
        </p:nvCxnSpPr>
        <p:spPr>
          <a:xfrm flipH="1">
            <a:off x="5418551" y="2146894"/>
            <a:ext cx="1998993" cy="801603"/>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8" name="直線矢印コネクタ 37"/>
          <p:cNvCxnSpPr/>
          <p:nvPr/>
        </p:nvCxnSpPr>
        <p:spPr>
          <a:xfrm flipH="1">
            <a:off x="5405293" y="1854909"/>
            <a:ext cx="893181" cy="585668"/>
          </a:xfrm>
          <a:prstGeom prst="straightConnector1">
            <a:avLst/>
          </a:prstGeom>
          <a:ln w="762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9" name="スライド番号プレースホルダ 38"/>
          <p:cNvSpPr>
            <a:spLocks noGrp="1"/>
          </p:cNvSpPr>
          <p:nvPr>
            <p:ph type="sldNum" sz="quarter" idx="12"/>
          </p:nvPr>
        </p:nvSpPr>
        <p:spPr/>
        <p:txBody>
          <a:bodyPr/>
          <a:lstStyle/>
          <a:p>
            <a:fld id="{A9C5C2EC-A755-4AE6-A851-716D4D49C070}" type="slidenum">
              <a:rPr lang="ja-JP" altLang="en-US" smtClean="0">
                <a:latin typeface="メイリオ" panose="020B0604030504040204" pitchFamily="50" charset="-128"/>
                <a:ea typeface="メイリオ" panose="020B0604030504040204" pitchFamily="50" charset="-128"/>
              </a:rPr>
              <a:pPr/>
              <a:t>4</a:t>
            </a:fld>
            <a:endParaRPr lang="ja-JP" altLang="en-US" dirty="0">
              <a:latin typeface="メイリオ" panose="020B0604030504040204" pitchFamily="50" charset="-128"/>
              <a:ea typeface="メイリオ" panose="020B0604030504040204" pitchFamily="50" charset="-128"/>
            </a:endParaRPr>
          </a:p>
        </p:txBody>
      </p:sp>
      <p:sp>
        <p:nvSpPr>
          <p:cNvPr id="40" name="テキスト ボックス 39"/>
          <p:cNvSpPr txBox="1"/>
          <p:nvPr/>
        </p:nvSpPr>
        <p:spPr>
          <a:xfrm>
            <a:off x="-108520" y="6237312"/>
            <a:ext cx="9361040" cy="584775"/>
          </a:xfrm>
          <a:prstGeom prst="rect">
            <a:avLst/>
          </a:prstGeom>
          <a:noFill/>
        </p:spPr>
        <p:txBody>
          <a:bodyPr wrap="square" rtlCol="0">
            <a:spAutoFit/>
          </a:bodyPr>
          <a:lstStyle/>
          <a:p>
            <a:pPr algn="ctr"/>
            <a:r>
              <a:rPr kumimoji="1" lang="en-US" altLang="ja-JP" dirty="0">
                <a:solidFill>
                  <a:srgbClr val="C00000"/>
                </a:solidFill>
                <a:latin typeface="メイリオ" panose="020B0604030504040204" pitchFamily="50" charset="-128"/>
                <a:ea typeface="メイリオ" panose="020B0604030504040204" pitchFamily="50" charset="-128"/>
              </a:rPr>
              <a:t>Cognitive</a:t>
            </a:r>
            <a:r>
              <a:rPr kumimoji="1" lang="ja-JP" altLang="en-US" dirty="0">
                <a:solidFill>
                  <a:srgbClr val="C00000"/>
                </a:solidFill>
                <a:latin typeface="メイリオ" panose="020B0604030504040204" pitchFamily="50" charset="-128"/>
                <a:ea typeface="メイリオ" panose="020B0604030504040204" pitchFamily="50" charset="-128"/>
              </a:rPr>
              <a:t> </a:t>
            </a:r>
            <a:r>
              <a:rPr kumimoji="1" lang="en-US" altLang="ja-JP" dirty="0">
                <a:solidFill>
                  <a:srgbClr val="C00000"/>
                </a:solidFill>
                <a:latin typeface="メイリオ" panose="020B0604030504040204" pitchFamily="50" charset="-128"/>
                <a:ea typeface="メイリオ" panose="020B0604030504040204" pitchFamily="50" charset="-128"/>
              </a:rPr>
              <a:t>computing</a:t>
            </a:r>
            <a:r>
              <a:rPr kumimoji="1" lang="ja-JP" altLang="en-US" dirty="0">
                <a:solidFill>
                  <a:srgbClr val="C00000"/>
                </a:solidFill>
                <a:latin typeface="メイリオ" panose="020B0604030504040204" pitchFamily="50" charset="-128"/>
                <a:ea typeface="メイリオ" panose="020B0604030504040204" pitchFamily="50" charset="-128"/>
              </a:rPr>
              <a:t>の社会実装を目指します</a:t>
            </a:r>
            <a:endParaRPr kumimoji="1" lang="en-US" altLang="ja-JP" dirty="0">
              <a:solidFill>
                <a:srgbClr val="C00000"/>
              </a:solidFill>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641616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円/楕円 8"/>
          <p:cNvSpPr/>
          <p:nvPr/>
        </p:nvSpPr>
        <p:spPr>
          <a:xfrm>
            <a:off x="1695564" y="3121034"/>
            <a:ext cx="5486400" cy="3982540"/>
          </a:xfrm>
          <a:prstGeom prst="ellipse">
            <a:avLst/>
          </a:prstGeom>
          <a:solidFill>
            <a:schemeClr val="accent6">
              <a:lumMod val="60000"/>
              <a:lumOff val="40000"/>
            </a:scheme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p:cNvSpPr txBox="1"/>
          <p:nvPr/>
        </p:nvSpPr>
        <p:spPr>
          <a:xfrm>
            <a:off x="971599" y="6147208"/>
            <a:ext cx="7200801" cy="646331"/>
          </a:xfrm>
          <a:prstGeom prst="rect">
            <a:avLst/>
          </a:prstGeom>
          <a:noFill/>
        </p:spPr>
        <p:txBody>
          <a:bodyPr wrap="square" rtlCol="0">
            <a:spAutoFit/>
          </a:bodyPr>
          <a:lstStyle/>
          <a:p>
            <a:pPr algn="ctr"/>
            <a:r>
              <a:rPr lang="ja-JP" altLang="en-US" sz="3600" dirty="0">
                <a:solidFill>
                  <a:srgbClr val="D25500"/>
                </a:solidFill>
              </a:rPr>
              <a:t>機械学習</a:t>
            </a:r>
            <a:endParaRPr kumimoji="1" lang="ja-JP" altLang="en-US" sz="3600" dirty="0">
              <a:solidFill>
                <a:srgbClr val="D25500"/>
              </a:solidFill>
            </a:endParaRPr>
          </a:p>
        </p:txBody>
      </p:sp>
      <p:sp>
        <p:nvSpPr>
          <p:cNvPr id="36" name="円/楕円 35"/>
          <p:cNvSpPr/>
          <p:nvPr/>
        </p:nvSpPr>
        <p:spPr>
          <a:xfrm>
            <a:off x="75930" y="882631"/>
            <a:ext cx="5486400" cy="3982540"/>
          </a:xfrm>
          <a:prstGeom prst="ellipse">
            <a:avLst/>
          </a:prstGeom>
          <a:solidFill>
            <a:schemeClr val="accent1">
              <a:lumMod val="40000"/>
              <a:lumOff val="60000"/>
            </a:scheme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円/楕円 39"/>
          <p:cNvSpPr/>
          <p:nvPr/>
        </p:nvSpPr>
        <p:spPr>
          <a:xfrm>
            <a:off x="3792766" y="939974"/>
            <a:ext cx="5486400" cy="3982540"/>
          </a:xfrm>
          <a:prstGeom prst="ellipse">
            <a:avLst/>
          </a:prstGeom>
          <a:solidFill>
            <a:schemeClr val="accent3">
              <a:lumMod val="40000"/>
              <a:lumOff val="60000"/>
            </a:schemeClr>
          </a:solidFill>
          <a:effectLst>
            <a:softEdge rad="381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テキスト ボックス 41"/>
          <p:cNvSpPr txBox="1"/>
          <p:nvPr/>
        </p:nvSpPr>
        <p:spPr>
          <a:xfrm>
            <a:off x="1328770" y="1061034"/>
            <a:ext cx="2817704" cy="646331"/>
          </a:xfrm>
          <a:prstGeom prst="rect">
            <a:avLst/>
          </a:prstGeom>
          <a:noFill/>
        </p:spPr>
        <p:txBody>
          <a:bodyPr wrap="square" rtlCol="0">
            <a:spAutoFit/>
          </a:bodyPr>
          <a:lstStyle/>
          <a:p>
            <a:pPr algn="ctr"/>
            <a:r>
              <a:rPr kumimoji="1" lang="en-US" altLang="ja-JP" sz="3600" dirty="0" err="1">
                <a:solidFill>
                  <a:srgbClr val="0066CC"/>
                </a:solidFill>
              </a:rPr>
              <a:t>IoT</a:t>
            </a:r>
            <a:endParaRPr kumimoji="1" lang="ja-JP" altLang="en-US" sz="3600" dirty="0">
              <a:solidFill>
                <a:srgbClr val="0066CC"/>
              </a:solidFill>
            </a:endParaRPr>
          </a:p>
        </p:txBody>
      </p:sp>
      <p:sp>
        <p:nvSpPr>
          <p:cNvPr id="44" name="テキスト ボックス 43"/>
          <p:cNvSpPr txBox="1"/>
          <p:nvPr/>
        </p:nvSpPr>
        <p:spPr>
          <a:xfrm>
            <a:off x="5264890" y="665419"/>
            <a:ext cx="3693235" cy="1200329"/>
          </a:xfrm>
          <a:prstGeom prst="rect">
            <a:avLst/>
          </a:prstGeom>
          <a:noFill/>
        </p:spPr>
        <p:txBody>
          <a:bodyPr wrap="square" rtlCol="0">
            <a:spAutoFit/>
          </a:bodyPr>
          <a:lstStyle/>
          <a:p>
            <a:pPr algn="ctr"/>
            <a:r>
              <a:rPr kumimoji="1" lang="ja-JP" altLang="en-US" sz="3600" dirty="0">
                <a:solidFill>
                  <a:srgbClr val="009242"/>
                </a:solidFill>
              </a:rPr>
              <a:t>医療・美容</a:t>
            </a:r>
            <a:endParaRPr kumimoji="1" lang="en-US" altLang="ja-JP" sz="3600" dirty="0">
              <a:solidFill>
                <a:srgbClr val="009242"/>
              </a:solidFill>
            </a:endParaRPr>
          </a:p>
          <a:p>
            <a:pPr algn="ctr"/>
            <a:r>
              <a:rPr kumimoji="1" lang="ja-JP" altLang="en-US" sz="3600" dirty="0">
                <a:solidFill>
                  <a:srgbClr val="009242"/>
                </a:solidFill>
              </a:rPr>
              <a:t>ヘルスケア</a:t>
            </a:r>
          </a:p>
        </p:txBody>
      </p:sp>
      <p:sp>
        <p:nvSpPr>
          <p:cNvPr id="2" name="タイトル 1"/>
          <p:cNvSpPr>
            <a:spLocks noGrp="1"/>
          </p:cNvSpPr>
          <p:nvPr>
            <p:ph type="title"/>
          </p:nvPr>
        </p:nvSpPr>
        <p:spPr/>
        <p:txBody>
          <a:bodyPr>
            <a:noAutofit/>
          </a:bodyPr>
          <a:lstStyle/>
          <a:p>
            <a:r>
              <a:rPr kumimoji="1" lang="ja-JP" altLang="en-US" dirty="0"/>
              <a:t>研究のキーワード</a:t>
            </a:r>
          </a:p>
        </p:txBody>
      </p:sp>
      <p:sp>
        <p:nvSpPr>
          <p:cNvPr id="17" name="テキスト ボックス 16"/>
          <p:cNvSpPr txBox="1"/>
          <p:nvPr/>
        </p:nvSpPr>
        <p:spPr>
          <a:xfrm>
            <a:off x="1379796" y="3987393"/>
            <a:ext cx="2075072"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データ圧縮</a:t>
            </a:r>
          </a:p>
        </p:txBody>
      </p:sp>
      <p:sp>
        <p:nvSpPr>
          <p:cNvPr id="34" name="テキスト ボックス 33"/>
          <p:cNvSpPr txBox="1"/>
          <p:nvPr/>
        </p:nvSpPr>
        <p:spPr>
          <a:xfrm>
            <a:off x="4451497" y="1745962"/>
            <a:ext cx="2078095"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非接触生体計測</a:t>
            </a:r>
          </a:p>
        </p:txBody>
      </p:sp>
      <p:sp>
        <p:nvSpPr>
          <p:cNvPr id="35" name="テキスト ボックス 34"/>
          <p:cNvSpPr txBox="1"/>
          <p:nvPr/>
        </p:nvSpPr>
        <p:spPr>
          <a:xfrm>
            <a:off x="4621945" y="3800677"/>
            <a:ext cx="1812022"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生体信号処理</a:t>
            </a:r>
          </a:p>
        </p:txBody>
      </p:sp>
      <p:sp>
        <p:nvSpPr>
          <p:cNvPr id="39" name="スライド番号プレースホルダ 38"/>
          <p:cNvSpPr>
            <a:spLocks noGrp="1"/>
          </p:cNvSpPr>
          <p:nvPr>
            <p:ph type="sldNum" sz="quarter" idx="12"/>
          </p:nvPr>
        </p:nvSpPr>
        <p:spPr/>
        <p:txBody>
          <a:bodyPr/>
          <a:lstStyle/>
          <a:p>
            <a:fld id="{A9C5C2EC-A755-4AE6-A851-716D4D49C070}" type="slidenum">
              <a:rPr lang="ja-JP" altLang="en-US" smtClean="0"/>
              <a:pPr/>
              <a:t>5</a:t>
            </a:fld>
            <a:endParaRPr lang="ja-JP" altLang="en-US" dirty="0"/>
          </a:p>
        </p:txBody>
      </p:sp>
      <p:sp>
        <p:nvSpPr>
          <p:cNvPr id="45" name="テキスト ボックス 44"/>
          <p:cNvSpPr txBox="1"/>
          <p:nvPr/>
        </p:nvSpPr>
        <p:spPr>
          <a:xfrm>
            <a:off x="5245925" y="2755476"/>
            <a:ext cx="1750247"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フレキシブル</a:t>
            </a:r>
            <a:endParaRPr kumimoji="1" lang="en-US" altLang="ja-JP" sz="1600" dirty="0">
              <a:latin typeface="メイリオ" panose="020B0604030504040204" pitchFamily="50" charset="-128"/>
              <a:ea typeface="メイリオ" panose="020B0604030504040204" pitchFamily="50" charset="-128"/>
            </a:endParaRPr>
          </a:p>
        </p:txBody>
      </p:sp>
      <p:sp>
        <p:nvSpPr>
          <p:cNvPr id="46" name="テキスト ボックス 45"/>
          <p:cNvSpPr txBox="1"/>
          <p:nvPr/>
        </p:nvSpPr>
        <p:spPr>
          <a:xfrm>
            <a:off x="3720420" y="2582775"/>
            <a:ext cx="1812022" cy="338554"/>
          </a:xfrm>
          <a:prstGeom prst="rect">
            <a:avLst/>
          </a:prstGeom>
          <a:noFill/>
        </p:spPr>
        <p:txBody>
          <a:bodyPr wrap="square" rtlCol="0">
            <a:spAutoFit/>
          </a:bodyPr>
          <a:lstStyle/>
          <a:p>
            <a:pPr algn="ctr"/>
            <a:r>
              <a:rPr lang="ja-JP" altLang="en-US" sz="1600" dirty="0">
                <a:latin typeface="メイリオ" panose="020B0604030504040204" pitchFamily="50" charset="-128"/>
                <a:ea typeface="メイリオ" panose="020B0604030504040204" pitchFamily="50" charset="-128"/>
              </a:rPr>
              <a:t>低消費電力</a:t>
            </a:r>
            <a:endParaRPr lang="en-US" altLang="ja-JP" sz="1600" dirty="0">
              <a:latin typeface="メイリオ" panose="020B0604030504040204" pitchFamily="50" charset="-128"/>
              <a:ea typeface="メイリオ" panose="020B0604030504040204" pitchFamily="50" charset="-128"/>
            </a:endParaRPr>
          </a:p>
        </p:txBody>
      </p:sp>
      <p:sp>
        <p:nvSpPr>
          <p:cNvPr id="47" name="テキスト ボックス 46"/>
          <p:cNvSpPr txBox="1"/>
          <p:nvPr/>
        </p:nvSpPr>
        <p:spPr>
          <a:xfrm>
            <a:off x="5684266" y="4407074"/>
            <a:ext cx="1326134"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行動</a:t>
            </a:r>
            <a:r>
              <a:rPr lang="ja-JP" altLang="en-US" sz="1600" dirty="0">
                <a:latin typeface="メイリオ" panose="020B0604030504040204" pitchFamily="50" charset="-128"/>
                <a:ea typeface="メイリオ" panose="020B0604030504040204" pitchFamily="50" charset="-128"/>
              </a:rPr>
              <a:t>推定</a:t>
            </a:r>
            <a:endParaRPr kumimoji="1" lang="ja-JP" altLang="en-US" sz="1600" dirty="0">
              <a:latin typeface="メイリオ" panose="020B0604030504040204" pitchFamily="50" charset="-128"/>
              <a:ea typeface="メイリオ" panose="020B0604030504040204" pitchFamily="50" charset="-128"/>
            </a:endParaRPr>
          </a:p>
        </p:txBody>
      </p:sp>
      <p:sp>
        <p:nvSpPr>
          <p:cNvPr id="49" name="テキスト ボックス 48"/>
          <p:cNvSpPr txBox="1"/>
          <p:nvPr/>
        </p:nvSpPr>
        <p:spPr>
          <a:xfrm>
            <a:off x="596872" y="3584021"/>
            <a:ext cx="1747520" cy="338554"/>
          </a:xfrm>
          <a:prstGeom prst="rect">
            <a:avLst/>
          </a:prstGeom>
          <a:noFill/>
        </p:spPr>
        <p:txBody>
          <a:bodyPr wrap="square" rtlCol="0">
            <a:spAutoFit/>
          </a:bodyPr>
          <a:lstStyle/>
          <a:p>
            <a:pPr algn="ctr"/>
            <a:r>
              <a:rPr kumimoji="1" lang="ja-JP" altLang="en-US" sz="1600" dirty="0">
                <a:latin typeface="メイリオ" panose="020B0604030504040204" pitchFamily="50" charset="-128"/>
                <a:ea typeface="メイリオ" panose="020B0604030504040204" pitchFamily="50" charset="-128"/>
              </a:rPr>
              <a:t>環境発電</a:t>
            </a:r>
            <a:endParaRPr kumimoji="1" lang="en-US" altLang="ja-JP" sz="1600" dirty="0">
              <a:latin typeface="メイリオ" panose="020B0604030504040204" pitchFamily="50" charset="-128"/>
              <a:ea typeface="メイリオ" panose="020B0604030504040204" pitchFamily="50" charset="-128"/>
            </a:endParaRPr>
          </a:p>
        </p:txBody>
      </p:sp>
      <p:pic>
        <p:nvPicPr>
          <p:cNvPr id="22" name="図 21"/>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73" y="1141657"/>
            <a:ext cx="2173765" cy="1999864"/>
          </a:xfrm>
          <a:prstGeom prst="rect">
            <a:avLst/>
          </a:prstGeom>
        </p:spPr>
      </p:pic>
      <p:pic>
        <p:nvPicPr>
          <p:cNvPr id="3" name="図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88323" y="1799638"/>
            <a:ext cx="2040382" cy="1346652"/>
          </a:xfrm>
          <a:prstGeom prst="rect">
            <a:avLst/>
          </a:prstGeom>
        </p:spPr>
      </p:pic>
      <p:pic>
        <p:nvPicPr>
          <p:cNvPr id="5" name="図 4"/>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69205" y="4845480"/>
            <a:ext cx="2211451" cy="1406839"/>
          </a:xfrm>
          <a:prstGeom prst="rect">
            <a:avLst/>
          </a:prstGeom>
        </p:spPr>
      </p:pic>
      <p:sp>
        <p:nvSpPr>
          <p:cNvPr id="25" name="テキスト ボックス 24">
            <a:extLst>
              <a:ext uri="{FF2B5EF4-FFF2-40B4-BE49-F238E27FC236}">
                <a16:creationId xmlns:a16="http://schemas.microsoft.com/office/drawing/2014/main" id="{8D8DAF67-04A7-407E-B378-56C8674D15AD}"/>
              </a:ext>
            </a:extLst>
          </p:cNvPr>
          <p:cNvSpPr txBox="1"/>
          <p:nvPr/>
        </p:nvSpPr>
        <p:spPr>
          <a:xfrm>
            <a:off x="2395142" y="3473832"/>
            <a:ext cx="1412604"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ドップラ効果</a:t>
            </a:r>
            <a:endParaRPr lang="en-US" altLang="ja-JP" sz="1600" dirty="0">
              <a:latin typeface="メイリオ" panose="020B0604030504040204" pitchFamily="50" charset="-128"/>
              <a:ea typeface="メイリオ" panose="020B0604030504040204" pitchFamily="50" charset="-128"/>
            </a:endParaRPr>
          </a:p>
        </p:txBody>
      </p:sp>
      <p:sp>
        <p:nvSpPr>
          <p:cNvPr id="26" name="テキスト ボックス 25">
            <a:extLst>
              <a:ext uri="{FF2B5EF4-FFF2-40B4-BE49-F238E27FC236}">
                <a16:creationId xmlns:a16="http://schemas.microsoft.com/office/drawing/2014/main" id="{E0AFAAB2-F39F-4E56-BDD7-B87FF7C64D09}"/>
              </a:ext>
            </a:extLst>
          </p:cNvPr>
          <p:cNvSpPr txBox="1"/>
          <p:nvPr/>
        </p:nvSpPr>
        <p:spPr>
          <a:xfrm>
            <a:off x="3200156" y="1482226"/>
            <a:ext cx="192117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浴室内センシング</a:t>
            </a:r>
            <a:endParaRPr lang="en-US" altLang="ja-JP" sz="1600" dirty="0">
              <a:latin typeface="メイリオ" panose="020B0604030504040204" pitchFamily="50" charset="-128"/>
              <a:ea typeface="メイリオ" panose="020B0604030504040204" pitchFamily="50" charset="-128"/>
            </a:endParaRPr>
          </a:p>
        </p:txBody>
      </p:sp>
      <p:sp>
        <p:nvSpPr>
          <p:cNvPr id="27" name="テキスト ボックス 26">
            <a:extLst>
              <a:ext uri="{FF2B5EF4-FFF2-40B4-BE49-F238E27FC236}">
                <a16:creationId xmlns:a16="http://schemas.microsoft.com/office/drawing/2014/main" id="{979F609C-F69C-4E93-BA7D-F249F39BE5F1}"/>
              </a:ext>
            </a:extLst>
          </p:cNvPr>
          <p:cNvSpPr txBox="1"/>
          <p:nvPr/>
        </p:nvSpPr>
        <p:spPr>
          <a:xfrm>
            <a:off x="2354992" y="1911620"/>
            <a:ext cx="1030683"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位置推定</a:t>
            </a:r>
            <a:endParaRPr lang="en-US" altLang="ja-JP" sz="1600" dirty="0">
              <a:latin typeface="メイリオ" panose="020B0604030504040204" pitchFamily="50" charset="-128"/>
              <a:ea typeface="メイリオ" panose="020B0604030504040204" pitchFamily="50" charset="-128"/>
            </a:endParaRPr>
          </a:p>
        </p:txBody>
      </p:sp>
      <p:sp>
        <p:nvSpPr>
          <p:cNvPr id="28" name="テキスト ボックス 27">
            <a:extLst>
              <a:ext uri="{FF2B5EF4-FFF2-40B4-BE49-F238E27FC236}">
                <a16:creationId xmlns:a16="http://schemas.microsoft.com/office/drawing/2014/main" id="{365B2EBA-0E61-450E-B0C6-720E98E21698}"/>
              </a:ext>
            </a:extLst>
          </p:cNvPr>
          <p:cNvSpPr txBox="1"/>
          <p:nvPr/>
        </p:nvSpPr>
        <p:spPr>
          <a:xfrm>
            <a:off x="3761972" y="3328936"/>
            <a:ext cx="1548047"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超音波アレイ</a:t>
            </a:r>
            <a:endParaRPr lang="en-US" altLang="ja-JP" sz="1600" dirty="0">
              <a:latin typeface="メイリオ" panose="020B0604030504040204" pitchFamily="50" charset="-128"/>
              <a:ea typeface="メイリオ" panose="020B0604030504040204" pitchFamily="50" charset="-128"/>
            </a:endParaRPr>
          </a:p>
        </p:txBody>
      </p:sp>
      <p:sp>
        <p:nvSpPr>
          <p:cNvPr id="30" name="テキスト ボックス 29">
            <a:extLst>
              <a:ext uri="{FF2B5EF4-FFF2-40B4-BE49-F238E27FC236}">
                <a16:creationId xmlns:a16="http://schemas.microsoft.com/office/drawing/2014/main" id="{075AFF21-7AA8-49C9-AC0F-EFB9905A50F2}"/>
              </a:ext>
            </a:extLst>
          </p:cNvPr>
          <p:cNvSpPr txBox="1"/>
          <p:nvPr/>
        </p:nvSpPr>
        <p:spPr>
          <a:xfrm>
            <a:off x="2271849" y="2464050"/>
            <a:ext cx="1033291"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室内音響</a:t>
            </a:r>
            <a:endParaRPr lang="en-US" altLang="ja-JP" sz="1600" dirty="0">
              <a:latin typeface="メイリオ" panose="020B0604030504040204" pitchFamily="50" charset="-128"/>
              <a:ea typeface="メイリオ" panose="020B0604030504040204" pitchFamily="50" charset="-128"/>
            </a:endParaRPr>
          </a:p>
        </p:txBody>
      </p:sp>
      <p:sp>
        <p:nvSpPr>
          <p:cNvPr id="31" name="テキスト ボックス 30">
            <a:extLst>
              <a:ext uri="{FF2B5EF4-FFF2-40B4-BE49-F238E27FC236}">
                <a16:creationId xmlns:a16="http://schemas.microsoft.com/office/drawing/2014/main" id="{FA43B388-122E-4FDD-9E7A-AD3669F88D46}"/>
              </a:ext>
            </a:extLst>
          </p:cNvPr>
          <p:cNvSpPr txBox="1"/>
          <p:nvPr/>
        </p:nvSpPr>
        <p:spPr>
          <a:xfrm>
            <a:off x="1985535" y="2950740"/>
            <a:ext cx="222889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ビームフォーミング</a:t>
            </a:r>
            <a:endParaRPr lang="en-US" altLang="ja-JP" sz="1600" dirty="0">
              <a:latin typeface="メイリオ" panose="020B0604030504040204" pitchFamily="50" charset="-128"/>
              <a:ea typeface="メイリオ" panose="020B0604030504040204" pitchFamily="50" charset="-128"/>
            </a:endParaRPr>
          </a:p>
        </p:txBody>
      </p:sp>
      <p:sp>
        <p:nvSpPr>
          <p:cNvPr id="32" name="テキスト ボックス 31">
            <a:extLst>
              <a:ext uri="{FF2B5EF4-FFF2-40B4-BE49-F238E27FC236}">
                <a16:creationId xmlns:a16="http://schemas.microsoft.com/office/drawing/2014/main" id="{E5196441-8FB5-42A5-A0F3-444028E2C3FC}"/>
              </a:ext>
            </a:extLst>
          </p:cNvPr>
          <p:cNvSpPr txBox="1"/>
          <p:nvPr/>
        </p:nvSpPr>
        <p:spPr>
          <a:xfrm>
            <a:off x="3280494" y="2418166"/>
            <a:ext cx="965532"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DSSS</a:t>
            </a:r>
          </a:p>
        </p:txBody>
      </p:sp>
      <p:sp>
        <p:nvSpPr>
          <p:cNvPr id="33" name="テキスト ボックス 32">
            <a:extLst>
              <a:ext uri="{FF2B5EF4-FFF2-40B4-BE49-F238E27FC236}">
                <a16:creationId xmlns:a16="http://schemas.microsoft.com/office/drawing/2014/main" id="{B52FFD78-24D9-4563-A01F-F5B33800191F}"/>
              </a:ext>
            </a:extLst>
          </p:cNvPr>
          <p:cNvSpPr txBox="1"/>
          <p:nvPr/>
        </p:nvSpPr>
        <p:spPr>
          <a:xfrm>
            <a:off x="2946397" y="3822784"/>
            <a:ext cx="1548046"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トラッキング</a:t>
            </a:r>
            <a:endParaRPr lang="en-US" altLang="ja-JP" sz="1600" dirty="0">
              <a:latin typeface="メイリオ" panose="020B0604030504040204" pitchFamily="50" charset="-128"/>
              <a:ea typeface="メイリオ" panose="020B0604030504040204" pitchFamily="50" charset="-128"/>
            </a:endParaRPr>
          </a:p>
        </p:txBody>
      </p:sp>
      <p:sp>
        <p:nvSpPr>
          <p:cNvPr id="38" name="テキスト ボックス 37">
            <a:extLst>
              <a:ext uri="{FF2B5EF4-FFF2-40B4-BE49-F238E27FC236}">
                <a16:creationId xmlns:a16="http://schemas.microsoft.com/office/drawing/2014/main" id="{C4A94BAB-B84C-4DA1-B123-01070A4DB42E}"/>
              </a:ext>
            </a:extLst>
          </p:cNvPr>
          <p:cNvSpPr txBox="1"/>
          <p:nvPr/>
        </p:nvSpPr>
        <p:spPr>
          <a:xfrm>
            <a:off x="3458021" y="2065981"/>
            <a:ext cx="791583"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FEM</a:t>
            </a:r>
          </a:p>
        </p:txBody>
      </p:sp>
      <p:sp>
        <p:nvSpPr>
          <p:cNvPr id="41" name="テキスト ボックス 40">
            <a:extLst>
              <a:ext uri="{FF2B5EF4-FFF2-40B4-BE49-F238E27FC236}">
                <a16:creationId xmlns:a16="http://schemas.microsoft.com/office/drawing/2014/main" id="{58B9966D-41DC-4CC0-9CAB-1C89696C2344}"/>
              </a:ext>
            </a:extLst>
          </p:cNvPr>
          <p:cNvSpPr txBox="1"/>
          <p:nvPr/>
        </p:nvSpPr>
        <p:spPr>
          <a:xfrm>
            <a:off x="4257063" y="4053690"/>
            <a:ext cx="851429"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FPGA</a:t>
            </a:r>
          </a:p>
        </p:txBody>
      </p:sp>
      <p:sp>
        <p:nvSpPr>
          <p:cNvPr id="43" name="テキスト ボックス 42">
            <a:extLst>
              <a:ext uri="{FF2B5EF4-FFF2-40B4-BE49-F238E27FC236}">
                <a16:creationId xmlns:a16="http://schemas.microsoft.com/office/drawing/2014/main" id="{94EBDC4F-9698-4689-A1B8-9EC10B9FA318}"/>
              </a:ext>
            </a:extLst>
          </p:cNvPr>
          <p:cNvSpPr txBox="1"/>
          <p:nvPr/>
        </p:nvSpPr>
        <p:spPr>
          <a:xfrm>
            <a:off x="586241" y="3259723"/>
            <a:ext cx="1340694"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Bluetooth</a:t>
            </a:r>
          </a:p>
        </p:txBody>
      </p:sp>
      <p:sp>
        <p:nvSpPr>
          <p:cNvPr id="53" name="テキスト ボックス 52">
            <a:extLst>
              <a:ext uri="{FF2B5EF4-FFF2-40B4-BE49-F238E27FC236}">
                <a16:creationId xmlns:a16="http://schemas.microsoft.com/office/drawing/2014/main" id="{61D63161-828D-417B-A6F4-18206A0DEE63}"/>
              </a:ext>
            </a:extLst>
          </p:cNvPr>
          <p:cNvSpPr txBox="1"/>
          <p:nvPr/>
        </p:nvSpPr>
        <p:spPr>
          <a:xfrm>
            <a:off x="4066972" y="2026613"/>
            <a:ext cx="1308645"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圧電素子</a:t>
            </a:r>
            <a:endParaRPr lang="en-US" altLang="ja-JP" sz="1600" dirty="0">
              <a:latin typeface="メイリオ" panose="020B0604030504040204" pitchFamily="50" charset="-128"/>
              <a:ea typeface="メイリオ" panose="020B0604030504040204" pitchFamily="50" charset="-128"/>
            </a:endParaRPr>
          </a:p>
        </p:txBody>
      </p:sp>
      <p:sp>
        <p:nvSpPr>
          <p:cNvPr id="54" name="テキスト ボックス 53">
            <a:extLst>
              <a:ext uri="{FF2B5EF4-FFF2-40B4-BE49-F238E27FC236}">
                <a16:creationId xmlns:a16="http://schemas.microsoft.com/office/drawing/2014/main" id="{70249E68-3A48-4F9E-92EE-79CB63931118}"/>
              </a:ext>
            </a:extLst>
          </p:cNvPr>
          <p:cNvSpPr txBox="1"/>
          <p:nvPr/>
        </p:nvSpPr>
        <p:spPr>
          <a:xfrm>
            <a:off x="5867187" y="2411846"/>
            <a:ext cx="1394815"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更年期障害</a:t>
            </a:r>
            <a:endParaRPr lang="en-US" altLang="ja-JP" sz="1600" dirty="0">
              <a:latin typeface="メイリオ" panose="020B0604030504040204" pitchFamily="50" charset="-128"/>
              <a:ea typeface="メイリオ" panose="020B0604030504040204" pitchFamily="50" charset="-128"/>
            </a:endParaRPr>
          </a:p>
        </p:txBody>
      </p:sp>
      <p:sp>
        <p:nvSpPr>
          <p:cNvPr id="55" name="テキスト ボックス 54">
            <a:extLst>
              <a:ext uri="{FF2B5EF4-FFF2-40B4-BE49-F238E27FC236}">
                <a16:creationId xmlns:a16="http://schemas.microsoft.com/office/drawing/2014/main" id="{B130C3E1-2A44-4FDF-8446-79D42DF57B9F}"/>
              </a:ext>
            </a:extLst>
          </p:cNvPr>
          <p:cNvSpPr txBox="1"/>
          <p:nvPr/>
        </p:nvSpPr>
        <p:spPr>
          <a:xfrm>
            <a:off x="6302633" y="3144019"/>
            <a:ext cx="1877721"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分娩モニタリング</a:t>
            </a:r>
            <a:endParaRPr lang="en-US" altLang="ja-JP" sz="1600" dirty="0">
              <a:latin typeface="メイリオ" panose="020B0604030504040204" pitchFamily="50" charset="-128"/>
              <a:ea typeface="メイリオ" panose="020B0604030504040204" pitchFamily="50" charset="-128"/>
            </a:endParaRPr>
          </a:p>
        </p:txBody>
      </p:sp>
      <p:sp>
        <p:nvSpPr>
          <p:cNvPr id="57" name="テキスト ボックス 56">
            <a:extLst>
              <a:ext uri="{FF2B5EF4-FFF2-40B4-BE49-F238E27FC236}">
                <a16:creationId xmlns:a16="http://schemas.microsoft.com/office/drawing/2014/main" id="{FC6DD6F5-8797-4201-95E0-EBAE5BF3BD20}"/>
              </a:ext>
            </a:extLst>
          </p:cNvPr>
          <p:cNvSpPr txBox="1"/>
          <p:nvPr/>
        </p:nvSpPr>
        <p:spPr>
          <a:xfrm>
            <a:off x="4834596" y="2283934"/>
            <a:ext cx="1194416"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心房細動</a:t>
            </a:r>
            <a:endParaRPr lang="en-US" altLang="ja-JP" sz="1600" dirty="0">
              <a:latin typeface="メイリオ" panose="020B0604030504040204" pitchFamily="50" charset="-128"/>
              <a:ea typeface="メイリオ" panose="020B0604030504040204" pitchFamily="50" charset="-128"/>
            </a:endParaRPr>
          </a:p>
        </p:txBody>
      </p:sp>
      <p:sp>
        <p:nvSpPr>
          <p:cNvPr id="59" name="テキスト ボックス 58">
            <a:extLst>
              <a:ext uri="{FF2B5EF4-FFF2-40B4-BE49-F238E27FC236}">
                <a16:creationId xmlns:a16="http://schemas.microsoft.com/office/drawing/2014/main" id="{F44D2295-9538-45A9-A103-A611B4C8D25B}"/>
              </a:ext>
            </a:extLst>
          </p:cNvPr>
          <p:cNvSpPr txBox="1"/>
          <p:nvPr/>
        </p:nvSpPr>
        <p:spPr>
          <a:xfrm>
            <a:off x="8046327" y="3203633"/>
            <a:ext cx="1084985"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脊髄損傷</a:t>
            </a:r>
            <a:endParaRPr lang="en-US" altLang="ja-JP" sz="1600" dirty="0">
              <a:latin typeface="メイリオ" panose="020B0604030504040204" pitchFamily="50" charset="-128"/>
              <a:ea typeface="メイリオ" panose="020B0604030504040204" pitchFamily="50" charset="-128"/>
            </a:endParaRPr>
          </a:p>
        </p:txBody>
      </p:sp>
      <p:sp>
        <p:nvSpPr>
          <p:cNvPr id="60" name="テキスト ボックス 59">
            <a:extLst>
              <a:ext uri="{FF2B5EF4-FFF2-40B4-BE49-F238E27FC236}">
                <a16:creationId xmlns:a16="http://schemas.microsoft.com/office/drawing/2014/main" id="{830D3C12-3A8B-4527-A656-82BE9822BC6F}"/>
              </a:ext>
            </a:extLst>
          </p:cNvPr>
          <p:cNvSpPr txBox="1"/>
          <p:nvPr/>
        </p:nvSpPr>
        <p:spPr>
          <a:xfrm>
            <a:off x="6316707" y="3557609"/>
            <a:ext cx="1208728"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表面筋電図</a:t>
            </a:r>
            <a:endParaRPr lang="en-US" altLang="ja-JP" sz="1600" dirty="0">
              <a:latin typeface="メイリオ" panose="020B0604030504040204" pitchFamily="50" charset="-128"/>
              <a:ea typeface="メイリオ" panose="020B0604030504040204" pitchFamily="50" charset="-128"/>
            </a:endParaRPr>
          </a:p>
        </p:txBody>
      </p:sp>
      <p:sp>
        <p:nvSpPr>
          <p:cNvPr id="61" name="テキスト ボックス 60">
            <a:extLst>
              <a:ext uri="{FF2B5EF4-FFF2-40B4-BE49-F238E27FC236}">
                <a16:creationId xmlns:a16="http://schemas.microsoft.com/office/drawing/2014/main" id="{7B507A82-473D-4245-B8EB-2B317E640794}"/>
              </a:ext>
            </a:extLst>
          </p:cNvPr>
          <p:cNvSpPr txBox="1"/>
          <p:nvPr/>
        </p:nvSpPr>
        <p:spPr>
          <a:xfrm>
            <a:off x="5035373" y="3197000"/>
            <a:ext cx="1531857"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マイクロ波</a:t>
            </a:r>
            <a:endParaRPr lang="en-US" altLang="ja-JP" sz="1600" dirty="0">
              <a:latin typeface="メイリオ" panose="020B0604030504040204" pitchFamily="50" charset="-128"/>
              <a:ea typeface="メイリオ" panose="020B0604030504040204" pitchFamily="50" charset="-128"/>
            </a:endParaRPr>
          </a:p>
        </p:txBody>
      </p:sp>
      <p:sp>
        <p:nvSpPr>
          <p:cNvPr id="62" name="テキスト ボックス 61">
            <a:extLst>
              <a:ext uri="{FF2B5EF4-FFF2-40B4-BE49-F238E27FC236}">
                <a16:creationId xmlns:a16="http://schemas.microsoft.com/office/drawing/2014/main" id="{6490B201-3C2A-41B1-BBFA-711179439B8E}"/>
              </a:ext>
            </a:extLst>
          </p:cNvPr>
          <p:cNvSpPr txBox="1"/>
          <p:nvPr/>
        </p:nvSpPr>
        <p:spPr>
          <a:xfrm>
            <a:off x="7487511" y="3694297"/>
            <a:ext cx="1531858"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睡眠時無呼吸</a:t>
            </a:r>
            <a:endParaRPr lang="en-US" altLang="ja-JP" sz="1600" dirty="0">
              <a:latin typeface="メイリオ" panose="020B0604030504040204" pitchFamily="50" charset="-128"/>
              <a:ea typeface="メイリオ" panose="020B0604030504040204" pitchFamily="50" charset="-128"/>
            </a:endParaRPr>
          </a:p>
        </p:txBody>
      </p:sp>
      <p:sp>
        <p:nvSpPr>
          <p:cNvPr id="63" name="テキスト ボックス 62">
            <a:extLst>
              <a:ext uri="{FF2B5EF4-FFF2-40B4-BE49-F238E27FC236}">
                <a16:creationId xmlns:a16="http://schemas.microsoft.com/office/drawing/2014/main" id="{726E5ECB-371D-4572-BDCF-238DA78111C6}"/>
              </a:ext>
            </a:extLst>
          </p:cNvPr>
          <p:cNvSpPr txBox="1"/>
          <p:nvPr/>
        </p:nvSpPr>
        <p:spPr>
          <a:xfrm>
            <a:off x="6692457" y="4024555"/>
            <a:ext cx="1354208"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酸素飽和度</a:t>
            </a:r>
            <a:endParaRPr lang="en-US" altLang="ja-JP" sz="1600" dirty="0">
              <a:latin typeface="メイリオ" panose="020B0604030504040204" pitchFamily="50" charset="-128"/>
              <a:ea typeface="メイリオ" panose="020B0604030504040204" pitchFamily="50" charset="-128"/>
            </a:endParaRPr>
          </a:p>
        </p:txBody>
      </p:sp>
      <p:sp>
        <p:nvSpPr>
          <p:cNvPr id="65" name="テキスト ボックス 64">
            <a:extLst>
              <a:ext uri="{FF2B5EF4-FFF2-40B4-BE49-F238E27FC236}">
                <a16:creationId xmlns:a16="http://schemas.microsoft.com/office/drawing/2014/main" id="{7300B71B-1402-4053-865D-FB701C465347}"/>
              </a:ext>
            </a:extLst>
          </p:cNvPr>
          <p:cNvSpPr txBox="1"/>
          <p:nvPr/>
        </p:nvSpPr>
        <p:spPr>
          <a:xfrm>
            <a:off x="3635995" y="5867772"/>
            <a:ext cx="2330596"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分子シミュレーション</a:t>
            </a:r>
            <a:endParaRPr lang="en-US" altLang="ja-JP" sz="1600" dirty="0">
              <a:latin typeface="メイリオ" panose="020B0604030504040204" pitchFamily="50" charset="-128"/>
              <a:ea typeface="メイリオ" panose="020B0604030504040204" pitchFamily="50" charset="-128"/>
            </a:endParaRPr>
          </a:p>
        </p:txBody>
      </p:sp>
      <p:sp>
        <p:nvSpPr>
          <p:cNvPr id="66" name="テキスト ボックス 65">
            <a:extLst>
              <a:ext uri="{FF2B5EF4-FFF2-40B4-BE49-F238E27FC236}">
                <a16:creationId xmlns:a16="http://schemas.microsoft.com/office/drawing/2014/main" id="{00497E6F-515C-4F20-86BF-AC4AD7AC4E10}"/>
              </a:ext>
            </a:extLst>
          </p:cNvPr>
          <p:cNvSpPr txBox="1"/>
          <p:nvPr/>
        </p:nvSpPr>
        <p:spPr>
          <a:xfrm>
            <a:off x="2395142" y="4827413"/>
            <a:ext cx="1566279"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Transformer</a:t>
            </a:r>
          </a:p>
        </p:txBody>
      </p:sp>
      <p:sp>
        <p:nvSpPr>
          <p:cNvPr id="67" name="テキスト ボックス 66">
            <a:extLst>
              <a:ext uri="{FF2B5EF4-FFF2-40B4-BE49-F238E27FC236}">
                <a16:creationId xmlns:a16="http://schemas.microsoft.com/office/drawing/2014/main" id="{92385985-C676-4EDB-9C5F-2F99BFB3E4D9}"/>
              </a:ext>
            </a:extLst>
          </p:cNvPr>
          <p:cNvSpPr txBox="1"/>
          <p:nvPr/>
        </p:nvSpPr>
        <p:spPr>
          <a:xfrm>
            <a:off x="5095053" y="5516260"/>
            <a:ext cx="1099454"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相互相関</a:t>
            </a:r>
            <a:endParaRPr lang="en-US" altLang="ja-JP" sz="1600" dirty="0">
              <a:latin typeface="メイリオ" panose="020B0604030504040204" pitchFamily="50" charset="-128"/>
              <a:ea typeface="メイリオ" panose="020B0604030504040204" pitchFamily="50" charset="-128"/>
            </a:endParaRPr>
          </a:p>
        </p:txBody>
      </p:sp>
      <p:sp>
        <p:nvSpPr>
          <p:cNvPr id="68" name="テキスト ボックス 67">
            <a:extLst>
              <a:ext uri="{FF2B5EF4-FFF2-40B4-BE49-F238E27FC236}">
                <a16:creationId xmlns:a16="http://schemas.microsoft.com/office/drawing/2014/main" id="{1200FA9A-E806-4779-9A1D-B5F41F487DD8}"/>
              </a:ext>
            </a:extLst>
          </p:cNvPr>
          <p:cNvSpPr txBox="1"/>
          <p:nvPr/>
        </p:nvSpPr>
        <p:spPr>
          <a:xfrm>
            <a:off x="5458288" y="4986133"/>
            <a:ext cx="726316"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VAE</a:t>
            </a:r>
          </a:p>
        </p:txBody>
      </p:sp>
      <p:sp>
        <p:nvSpPr>
          <p:cNvPr id="69" name="テキスト ボックス 68">
            <a:extLst>
              <a:ext uri="{FF2B5EF4-FFF2-40B4-BE49-F238E27FC236}">
                <a16:creationId xmlns:a16="http://schemas.microsoft.com/office/drawing/2014/main" id="{2D4E7982-25B8-4A67-A290-ADB4751F2F3E}"/>
              </a:ext>
            </a:extLst>
          </p:cNvPr>
          <p:cNvSpPr txBox="1"/>
          <p:nvPr/>
        </p:nvSpPr>
        <p:spPr>
          <a:xfrm>
            <a:off x="2330161" y="6056697"/>
            <a:ext cx="129222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 拡散モデル</a:t>
            </a:r>
            <a:endParaRPr lang="en-US" altLang="ja-JP" sz="1600" dirty="0">
              <a:latin typeface="メイリオ" panose="020B0604030504040204" pitchFamily="50" charset="-128"/>
              <a:ea typeface="メイリオ" panose="020B0604030504040204" pitchFamily="50" charset="-128"/>
            </a:endParaRPr>
          </a:p>
        </p:txBody>
      </p:sp>
      <p:sp>
        <p:nvSpPr>
          <p:cNvPr id="71" name="テキスト ボックス 70">
            <a:extLst>
              <a:ext uri="{FF2B5EF4-FFF2-40B4-BE49-F238E27FC236}">
                <a16:creationId xmlns:a16="http://schemas.microsoft.com/office/drawing/2014/main" id="{6DD83F26-306C-43CF-88CB-D4EBDAA12374}"/>
              </a:ext>
            </a:extLst>
          </p:cNvPr>
          <p:cNvSpPr txBox="1"/>
          <p:nvPr/>
        </p:nvSpPr>
        <p:spPr>
          <a:xfrm>
            <a:off x="2211536" y="5246222"/>
            <a:ext cx="805819" cy="338554"/>
          </a:xfrm>
          <a:prstGeom prst="rect">
            <a:avLst/>
          </a:prstGeom>
          <a:noFill/>
        </p:spPr>
        <p:txBody>
          <a:bodyPr wrap="square" rtlCol="0">
            <a:spAutoFit/>
          </a:bodyPr>
          <a:lstStyle/>
          <a:p>
            <a:r>
              <a:rPr lang="en-US" altLang="ja-JP" sz="1600" dirty="0">
                <a:latin typeface="メイリオ" panose="020B0604030504040204" pitchFamily="50" charset="-128"/>
                <a:ea typeface="メイリオ" panose="020B0604030504040204" pitchFamily="50" charset="-128"/>
              </a:rPr>
              <a:t>CNN</a:t>
            </a:r>
          </a:p>
        </p:txBody>
      </p:sp>
      <p:sp>
        <p:nvSpPr>
          <p:cNvPr id="72" name="テキスト ボックス 71">
            <a:extLst>
              <a:ext uri="{FF2B5EF4-FFF2-40B4-BE49-F238E27FC236}">
                <a16:creationId xmlns:a16="http://schemas.microsoft.com/office/drawing/2014/main" id="{25BF6B46-4F27-450B-ADA0-ADBCD0B63A6F}"/>
              </a:ext>
            </a:extLst>
          </p:cNvPr>
          <p:cNvSpPr txBox="1"/>
          <p:nvPr/>
        </p:nvSpPr>
        <p:spPr>
          <a:xfrm>
            <a:off x="5573593" y="6267598"/>
            <a:ext cx="1108333"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深層学習</a:t>
            </a:r>
            <a:endParaRPr lang="en-US" altLang="ja-JP" sz="1600" dirty="0">
              <a:latin typeface="メイリオ" panose="020B0604030504040204" pitchFamily="50" charset="-128"/>
              <a:ea typeface="メイリオ" panose="020B0604030504040204" pitchFamily="50" charset="-128"/>
            </a:endParaRPr>
          </a:p>
        </p:txBody>
      </p:sp>
      <p:sp>
        <p:nvSpPr>
          <p:cNvPr id="73" name="テキスト ボックス 72">
            <a:extLst>
              <a:ext uri="{FF2B5EF4-FFF2-40B4-BE49-F238E27FC236}">
                <a16:creationId xmlns:a16="http://schemas.microsoft.com/office/drawing/2014/main" id="{23264D83-B496-4DC0-B451-96FCBB1A5774}"/>
              </a:ext>
            </a:extLst>
          </p:cNvPr>
          <p:cNvSpPr txBox="1"/>
          <p:nvPr/>
        </p:nvSpPr>
        <p:spPr>
          <a:xfrm>
            <a:off x="3602274" y="4418613"/>
            <a:ext cx="1144322"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エッジ</a:t>
            </a:r>
            <a:r>
              <a:rPr lang="en-US" altLang="ja-JP" sz="1600" dirty="0">
                <a:latin typeface="メイリオ" panose="020B0604030504040204" pitchFamily="50" charset="-128"/>
                <a:ea typeface="メイリオ" panose="020B0604030504040204" pitchFamily="50" charset="-128"/>
              </a:rPr>
              <a:t>AI</a:t>
            </a:r>
          </a:p>
        </p:txBody>
      </p:sp>
      <p:sp>
        <p:nvSpPr>
          <p:cNvPr id="74" name="テキスト ボックス 73">
            <a:extLst>
              <a:ext uri="{FF2B5EF4-FFF2-40B4-BE49-F238E27FC236}">
                <a16:creationId xmlns:a16="http://schemas.microsoft.com/office/drawing/2014/main" id="{EBCF957D-84D7-4083-A130-8B6D4FC23B71}"/>
              </a:ext>
            </a:extLst>
          </p:cNvPr>
          <p:cNvSpPr txBox="1"/>
          <p:nvPr/>
        </p:nvSpPr>
        <p:spPr>
          <a:xfrm>
            <a:off x="2956159" y="5449840"/>
            <a:ext cx="1292229"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 生成モデル</a:t>
            </a:r>
            <a:endParaRPr lang="en-US" altLang="ja-JP" sz="1600" dirty="0">
              <a:latin typeface="メイリオ" panose="020B0604030504040204" pitchFamily="50" charset="-128"/>
              <a:ea typeface="メイリオ" panose="020B0604030504040204" pitchFamily="50" charset="-128"/>
            </a:endParaRPr>
          </a:p>
        </p:txBody>
      </p:sp>
      <p:sp>
        <p:nvSpPr>
          <p:cNvPr id="75" name="テキスト ボックス 74">
            <a:extLst>
              <a:ext uri="{FF2B5EF4-FFF2-40B4-BE49-F238E27FC236}">
                <a16:creationId xmlns:a16="http://schemas.microsoft.com/office/drawing/2014/main" id="{E69F5A8C-16A1-4854-805D-E874CDC24B5B}"/>
              </a:ext>
            </a:extLst>
          </p:cNvPr>
          <p:cNvSpPr txBox="1"/>
          <p:nvPr/>
        </p:nvSpPr>
        <p:spPr>
          <a:xfrm>
            <a:off x="4940818" y="4229446"/>
            <a:ext cx="1099454"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生体認証</a:t>
            </a:r>
            <a:endParaRPr lang="en-US" altLang="ja-JP" sz="1600" dirty="0">
              <a:latin typeface="メイリオ" panose="020B0604030504040204" pitchFamily="50" charset="-128"/>
              <a:ea typeface="メイリオ" panose="020B0604030504040204" pitchFamily="50" charset="-128"/>
            </a:endParaRPr>
          </a:p>
        </p:txBody>
      </p:sp>
      <p:sp>
        <p:nvSpPr>
          <p:cNvPr id="76" name="テキスト ボックス 75">
            <a:extLst>
              <a:ext uri="{FF2B5EF4-FFF2-40B4-BE49-F238E27FC236}">
                <a16:creationId xmlns:a16="http://schemas.microsoft.com/office/drawing/2014/main" id="{043B9B10-DAD9-471F-9372-916F4C0B1A8B}"/>
              </a:ext>
            </a:extLst>
          </p:cNvPr>
          <p:cNvSpPr txBox="1"/>
          <p:nvPr/>
        </p:nvSpPr>
        <p:spPr>
          <a:xfrm>
            <a:off x="3702194" y="5128112"/>
            <a:ext cx="1726826"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 時系列信号処理</a:t>
            </a:r>
            <a:endParaRPr lang="en-US" altLang="ja-JP" sz="1600" dirty="0">
              <a:latin typeface="メイリオ" panose="020B0604030504040204" pitchFamily="50" charset="-128"/>
              <a:ea typeface="メイリオ" panose="020B0604030504040204" pitchFamily="50" charset="-128"/>
            </a:endParaRPr>
          </a:p>
        </p:txBody>
      </p:sp>
      <p:sp>
        <p:nvSpPr>
          <p:cNvPr id="77" name="テキスト ボックス 76">
            <a:extLst>
              <a:ext uri="{FF2B5EF4-FFF2-40B4-BE49-F238E27FC236}">
                <a16:creationId xmlns:a16="http://schemas.microsoft.com/office/drawing/2014/main" id="{34062F77-44A2-4288-8824-922B957FDC7A}"/>
              </a:ext>
            </a:extLst>
          </p:cNvPr>
          <p:cNvSpPr txBox="1"/>
          <p:nvPr/>
        </p:nvSpPr>
        <p:spPr>
          <a:xfrm>
            <a:off x="2549757" y="4386133"/>
            <a:ext cx="1099454" cy="338554"/>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音声認識</a:t>
            </a:r>
            <a:endParaRPr lang="en-US" altLang="ja-JP" sz="1600" dirty="0">
              <a:latin typeface="メイリオ" panose="020B0604030504040204" pitchFamily="50" charset="-128"/>
              <a:ea typeface="メイリオ" panose="020B0604030504040204" pitchFamily="50" charset="-128"/>
            </a:endParaRPr>
          </a:p>
        </p:txBody>
      </p:sp>
      <p:sp>
        <p:nvSpPr>
          <p:cNvPr id="78" name="テキスト ボックス 77">
            <a:extLst>
              <a:ext uri="{FF2B5EF4-FFF2-40B4-BE49-F238E27FC236}">
                <a16:creationId xmlns:a16="http://schemas.microsoft.com/office/drawing/2014/main" id="{9AF45E08-3CD3-422F-812D-826A3E08203B}"/>
              </a:ext>
            </a:extLst>
          </p:cNvPr>
          <p:cNvSpPr txBox="1"/>
          <p:nvPr/>
        </p:nvSpPr>
        <p:spPr>
          <a:xfrm>
            <a:off x="6378622" y="1868275"/>
            <a:ext cx="1194416" cy="584775"/>
          </a:xfrm>
          <a:prstGeom prst="rect">
            <a:avLst/>
          </a:prstGeom>
          <a:noFill/>
        </p:spPr>
        <p:txBody>
          <a:bodyPr wrap="square" rtlCol="0">
            <a:spAutoFit/>
          </a:bodyPr>
          <a:lstStyle/>
          <a:p>
            <a:r>
              <a:rPr lang="ja-JP" altLang="en-US" sz="1600" dirty="0">
                <a:latin typeface="メイリオ" panose="020B0604030504040204" pitchFamily="50" charset="-128"/>
                <a:ea typeface="メイリオ" panose="020B0604030504040204" pitchFamily="50" charset="-128"/>
              </a:rPr>
              <a:t>触覚計測触覚刺激</a:t>
            </a:r>
            <a:endParaRPr lang="en-US" altLang="ja-JP" sz="1600" dirty="0">
              <a:latin typeface="メイリオ" panose="020B0604030504040204" pitchFamily="50" charset="-128"/>
              <a:ea typeface="メイリオ" panose="020B0604030504040204" pitchFamily="50" charset="-128"/>
            </a:endParaRPr>
          </a:p>
        </p:txBody>
      </p:sp>
      <p:sp>
        <p:nvSpPr>
          <p:cNvPr id="6" name="正方形/長方形 5">
            <a:extLst>
              <a:ext uri="{FF2B5EF4-FFF2-40B4-BE49-F238E27FC236}">
                <a16:creationId xmlns:a16="http://schemas.microsoft.com/office/drawing/2014/main" id="{DB1F8CAC-B5D7-4422-BF3C-8152296D958D}"/>
              </a:ext>
            </a:extLst>
          </p:cNvPr>
          <p:cNvSpPr/>
          <p:nvPr/>
        </p:nvSpPr>
        <p:spPr>
          <a:xfrm>
            <a:off x="4030615" y="2957650"/>
            <a:ext cx="1005403" cy="338554"/>
          </a:xfrm>
          <a:prstGeom prst="rect">
            <a:avLst/>
          </a:prstGeom>
        </p:spPr>
        <p:txBody>
          <a:bodyPr wrap="none">
            <a:spAutoFit/>
          </a:bodyPr>
          <a:lstStyle/>
          <a:p>
            <a:pPr lvl="0" algn="ctr"/>
            <a:r>
              <a:rPr lang="ja-JP" altLang="en-US" sz="1600" dirty="0">
                <a:solidFill>
                  <a:prstClr val="black"/>
                </a:solidFill>
                <a:latin typeface="メイリオ" panose="020B0604030504040204" pitchFamily="50" charset="-128"/>
                <a:ea typeface="メイリオ" panose="020B0604030504040204" pitchFamily="50" charset="-128"/>
              </a:rPr>
              <a:t>回路技術</a:t>
            </a:r>
          </a:p>
        </p:txBody>
      </p:sp>
    </p:spTree>
    <p:extLst>
      <p:ext uri="{BB962C8B-B14F-4D97-AF65-F5344CB8AC3E}">
        <p14:creationId xmlns:p14="http://schemas.microsoft.com/office/powerpoint/2010/main" val="18831074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ja-JP" altLang="en-US" sz="4400" dirty="0"/>
              <a:t>研究アプローチ</a:t>
            </a:r>
            <a:endParaRPr kumimoji="1" lang="ja-JP" altLang="en-US" sz="4400" dirty="0"/>
          </a:p>
        </p:txBody>
      </p:sp>
      <p:sp>
        <p:nvSpPr>
          <p:cNvPr id="33" name="スライド番号プレースホルダ 32"/>
          <p:cNvSpPr>
            <a:spLocks noGrp="1"/>
          </p:cNvSpPr>
          <p:nvPr>
            <p:ph type="sldNum" sz="quarter" idx="12"/>
          </p:nvPr>
        </p:nvSpPr>
        <p:spPr/>
        <p:txBody>
          <a:bodyPr/>
          <a:lstStyle/>
          <a:p>
            <a:fld id="{A9C5C2EC-A755-4AE6-A851-716D4D49C070}" type="slidenum">
              <a:rPr lang="ja-JP" altLang="en-US" sz="1800" smtClean="0">
                <a:latin typeface="メイリオ" panose="020B0604030504040204" pitchFamily="50" charset="-128"/>
                <a:ea typeface="メイリオ" panose="020B0604030504040204" pitchFamily="50" charset="-128"/>
              </a:rPr>
              <a:pPr/>
              <a:t>6</a:t>
            </a:fld>
            <a:endParaRPr lang="ja-JP" altLang="en-US" sz="1800" dirty="0">
              <a:latin typeface="メイリオ" panose="020B0604030504040204" pitchFamily="50" charset="-128"/>
              <a:ea typeface="メイリオ" panose="020B0604030504040204" pitchFamily="50" charset="-128"/>
            </a:endParaRPr>
          </a:p>
        </p:txBody>
      </p:sp>
      <p:sp>
        <p:nvSpPr>
          <p:cNvPr id="36" name="円/楕円 31">
            <a:extLst>
              <a:ext uri="{FF2B5EF4-FFF2-40B4-BE49-F238E27FC236}">
                <a16:creationId xmlns:a16="http://schemas.microsoft.com/office/drawing/2014/main" id="{856EDFEE-3857-4099-AB24-CDF7C47D4A2C}"/>
              </a:ext>
            </a:extLst>
          </p:cNvPr>
          <p:cNvSpPr/>
          <p:nvPr/>
        </p:nvSpPr>
        <p:spPr>
          <a:xfrm>
            <a:off x="1234532" y="5412395"/>
            <a:ext cx="7631888" cy="1042768"/>
          </a:xfrm>
          <a:prstGeom prst="ellipse">
            <a:avLst/>
          </a:prstGeom>
          <a:solidFill>
            <a:srgbClr val="F79646">
              <a:lumMod val="60000"/>
              <a:lumOff val="40000"/>
            </a:srgbClr>
          </a:solidFill>
          <a:ln w="25400" cap="flat" cmpd="sng" algn="ctr">
            <a:noFill/>
            <a:prstDash val="solid"/>
          </a:ln>
          <a:effectLst>
            <a:softEdge rad="165100"/>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37" name="円/楕円 30">
            <a:extLst>
              <a:ext uri="{FF2B5EF4-FFF2-40B4-BE49-F238E27FC236}">
                <a16:creationId xmlns:a16="http://schemas.microsoft.com/office/drawing/2014/main" id="{E745D6E4-B2F2-41C0-BB9A-704D95B7CFAC}"/>
              </a:ext>
            </a:extLst>
          </p:cNvPr>
          <p:cNvSpPr/>
          <p:nvPr/>
        </p:nvSpPr>
        <p:spPr>
          <a:xfrm>
            <a:off x="1243538" y="3977292"/>
            <a:ext cx="7631888" cy="1042768"/>
          </a:xfrm>
          <a:prstGeom prst="ellipse">
            <a:avLst/>
          </a:prstGeom>
          <a:solidFill>
            <a:srgbClr val="F79646">
              <a:lumMod val="60000"/>
              <a:lumOff val="40000"/>
            </a:srgbClr>
          </a:solidFill>
          <a:ln w="25400" cap="flat" cmpd="sng" algn="ctr">
            <a:noFill/>
            <a:prstDash val="solid"/>
          </a:ln>
          <a:effectLst>
            <a:softEdge rad="165100"/>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38" name="円/楕円 29">
            <a:extLst>
              <a:ext uri="{FF2B5EF4-FFF2-40B4-BE49-F238E27FC236}">
                <a16:creationId xmlns:a16="http://schemas.microsoft.com/office/drawing/2014/main" id="{EE4F2F97-133C-4195-B95C-02172FB7A3A0}"/>
              </a:ext>
            </a:extLst>
          </p:cNvPr>
          <p:cNvSpPr/>
          <p:nvPr/>
        </p:nvSpPr>
        <p:spPr>
          <a:xfrm>
            <a:off x="1233485" y="2542189"/>
            <a:ext cx="7631888" cy="1042768"/>
          </a:xfrm>
          <a:prstGeom prst="ellipse">
            <a:avLst/>
          </a:prstGeom>
          <a:solidFill>
            <a:srgbClr val="F79646">
              <a:lumMod val="60000"/>
              <a:lumOff val="40000"/>
            </a:srgbClr>
          </a:solidFill>
          <a:ln w="25400" cap="flat" cmpd="sng" algn="ctr">
            <a:noFill/>
            <a:prstDash val="solid"/>
          </a:ln>
          <a:effectLst>
            <a:softEdge rad="165100"/>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39" name="円/楕円 19">
            <a:extLst>
              <a:ext uri="{FF2B5EF4-FFF2-40B4-BE49-F238E27FC236}">
                <a16:creationId xmlns:a16="http://schemas.microsoft.com/office/drawing/2014/main" id="{8BFA6167-2D8C-4C36-8749-684F71D57BF0}"/>
              </a:ext>
            </a:extLst>
          </p:cNvPr>
          <p:cNvSpPr/>
          <p:nvPr/>
        </p:nvSpPr>
        <p:spPr>
          <a:xfrm>
            <a:off x="1235275" y="1115005"/>
            <a:ext cx="7631888" cy="1042768"/>
          </a:xfrm>
          <a:prstGeom prst="ellipse">
            <a:avLst/>
          </a:prstGeom>
          <a:solidFill>
            <a:srgbClr val="F79646">
              <a:lumMod val="60000"/>
              <a:lumOff val="40000"/>
            </a:srgbClr>
          </a:solidFill>
          <a:ln w="25400" cap="flat" cmpd="sng" algn="ctr">
            <a:noFill/>
            <a:prstDash val="solid"/>
          </a:ln>
          <a:effectLst>
            <a:softEdge rad="165100"/>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1" lang="ja-JP" altLang="en-US" sz="2800" b="1" i="0" u="none" strike="noStrike" kern="0" cap="none" spc="0" normalizeH="0" baseline="0" noProof="0">
              <a:ln>
                <a:noFill/>
              </a:ln>
              <a:solidFill>
                <a:prstClr val="white"/>
              </a:solidFill>
              <a:effectLst/>
              <a:uLnTx/>
              <a:uFillTx/>
              <a:latin typeface="メイリオ" panose="020B0604030504040204" pitchFamily="50" charset="-128"/>
              <a:ea typeface="メイリオ" panose="020B0604030504040204" pitchFamily="50" charset="-128"/>
            </a:endParaRPr>
          </a:p>
        </p:txBody>
      </p:sp>
      <p:sp>
        <p:nvSpPr>
          <p:cNvPr id="42" name="Text Box 39">
            <a:extLst>
              <a:ext uri="{FF2B5EF4-FFF2-40B4-BE49-F238E27FC236}">
                <a16:creationId xmlns:a16="http://schemas.microsoft.com/office/drawing/2014/main" id="{51C78D06-68EE-41FB-A0C2-563CA049FBD7}"/>
              </a:ext>
            </a:extLst>
          </p:cNvPr>
          <p:cNvSpPr txBox="1">
            <a:spLocks noChangeArrowheads="1"/>
          </p:cNvSpPr>
          <p:nvPr/>
        </p:nvSpPr>
        <p:spPr bwMode="auto">
          <a:xfrm>
            <a:off x="1268831" y="4190594"/>
            <a:ext cx="2133600" cy="523188"/>
          </a:xfrm>
          <a:prstGeom prst="rect">
            <a:avLst/>
          </a:prstGeom>
          <a:gradFill rotWithShape="1">
            <a:gsLst>
              <a:gs pos="0">
                <a:srgbClr val="008080">
                  <a:gamma/>
                  <a:shade val="46275"/>
                  <a:invGamma/>
                </a:srgbClr>
              </a:gs>
              <a:gs pos="100000">
                <a:srgbClr val="008080"/>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defTabSz="914400" eaLnBrk="1" hangingPunct="1">
              <a:defRPr/>
            </a:pPr>
            <a:r>
              <a:rPr lang="ja-JP" altLang="en-US" sz="2800" b="1" dirty="0">
                <a:solidFill>
                  <a:prstClr val="white"/>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計測・提示</a:t>
            </a:r>
          </a:p>
        </p:txBody>
      </p:sp>
      <p:sp>
        <p:nvSpPr>
          <p:cNvPr id="43" name="Text Box 27">
            <a:extLst>
              <a:ext uri="{FF2B5EF4-FFF2-40B4-BE49-F238E27FC236}">
                <a16:creationId xmlns:a16="http://schemas.microsoft.com/office/drawing/2014/main" id="{22C541F8-DABA-4AF7-953F-95AA37200A49}"/>
              </a:ext>
            </a:extLst>
          </p:cNvPr>
          <p:cNvSpPr txBox="1">
            <a:spLocks noChangeArrowheads="1"/>
          </p:cNvSpPr>
          <p:nvPr/>
        </p:nvSpPr>
        <p:spPr bwMode="auto">
          <a:xfrm>
            <a:off x="3402431" y="5356218"/>
            <a:ext cx="4325210" cy="10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690" tIns="54844" rIns="109690" bIns="5484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低消費電力回路</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dirty="0">
                <a:solidFill>
                  <a:prstClr val="black"/>
                </a:solidFill>
                <a:latin typeface="メイリオ" panose="020B0604030504040204" pitchFamily="50" charset="-128"/>
                <a:ea typeface="メイリオ" panose="020B0604030504040204" pitchFamily="50" charset="-128"/>
              </a:rPr>
              <a:t>センサ素子・計測回路</a:t>
            </a:r>
            <a:endPar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4" name="Text Box 37">
            <a:extLst>
              <a:ext uri="{FF2B5EF4-FFF2-40B4-BE49-F238E27FC236}">
                <a16:creationId xmlns:a16="http://schemas.microsoft.com/office/drawing/2014/main" id="{129D255B-7D34-4C28-903A-DFB4AA229F7E}"/>
              </a:ext>
            </a:extLst>
          </p:cNvPr>
          <p:cNvSpPr txBox="1">
            <a:spLocks noChangeArrowheads="1"/>
          </p:cNvSpPr>
          <p:nvPr/>
        </p:nvSpPr>
        <p:spPr bwMode="auto">
          <a:xfrm>
            <a:off x="1268831" y="5642445"/>
            <a:ext cx="2133600" cy="523188"/>
          </a:xfrm>
          <a:prstGeom prst="rect">
            <a:avLst/>
          </a:prstGeom>
          <a:gradFill rotWithShape="1">
            <a:gsLst>
              <a:gs pos="0">
                <a:srgbClr val="FF9900"/>
              </a:gs>
              <a:gs pos="100000">
                <a:srgbClr val="FF9900">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08" tIns="45704" rIns="91408" bIns="4570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defTabSz="914400" eaLnBrk="1" hangingPunct="1">
              <a:defRPr/>
            </a:pPr>
            <a:r>
              <a:rPr lang="ja-JP" altLang="en-US" sz="2800" b="1" dirty="0">
                <a:solidFill>
                  <a:prstClr val="white"/>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基盤技術</a:t>
            </a:r>
          </a:p>
        </p:txBody>
      </p:sp>
      <p:sp>
        <p:nvSpPr>
          <p:cNvPr id="45" name="Text Box 27">
            <a:extLst>
              <a:ext uri="{FF2B5EF4-FFF2-40B4-BE49-F238E27FC236}">
                <a16:creationId xmlns:a16="http://schemas.microsoft.com/office/drawing/2014/main" id="{15448A0F-C9B7-4D85-A259-96A722572F8C}"/>
              </a:ext>
            </a:extLst>
          </p:cNvPr>
          <p:cNvSpPr txBox="1">
            <a:spLocks noChangeArrowheads="1"/>
          </p:cNvSpPr>
          <p:nvPr/>
        </p:nvSpPr>
        <p:spPr bwMode="auto">
          <a:xfrm>
            <a:off x="3402431" y="3921114"/>
            <a:ext cx="3504472" cy="10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690" tIns="54844" rIns="109690" bIns="5484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生体センシング</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触覚刺激デバイス</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46" name="Text Box 41">
            <a:extLst>
              <a:ext uri="{FF2B5EF4-FFF2-40B4-BE49-F238E27FC236}">
                <a16:creationId xmlns:a16="http://schemas.microsoft.com/office/drawing/2014/main" id="{B095DCCA-ECD1-4186-91DF-127DF6497603}"/>
              </a:ext>
            </a:extLst>
          </p:cNvPr>
          <p:cNvSpPr txBox="1">
            <a:spLocks noChangeArrowheads="1"/>
          </p:cNvSpPr>
          <p:nvPr/>
        </p:nvSpPr>
        <p:spPr bwMode="auto">
          <a:xfrm>
            <a:off x="1268831" y="2790801"/>
            <a:ext cx="2133600" cy="523188"/>
          </a:xfrm>
          <a:prstGeom prst="rect">
            <a:avLst/>
          </a:prstGeom>
          <a:gradFill rotWithShape="1">
            <a:gsLst>
              <a:gs pos="0">
                <a:srgbClr val="0000FF"/>
              </a:gs>
              <a:gs pos="100000">
                <a:srgbClr val="0000FF">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defTabSz="914400" eaLnBrk="1" hangingPunct="1">
              <a:defRPr/>
            </a:pPr>
            <a:r>
              <a:rPr lang="ja-JP" altLang="en-US" sz="2800" b="1" dirty="0">
                <a:solidFill>
                  <a:prstClr val="white"/>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処理</a:t>
            </a:r>
          </a:p>
        </p:txBody>
      </p:sp>
      <p:sp>
        <p:nvSpPr>
          <p:cNvPr id="47" name="Text Box 27">
            <a:extLst>
              <a:ext uri="{FF2B5EF4-FFF2-40B4-BE49-F238E27FC236}">
                <a16:creationId xmlns:a16="http://schemas.microsoft.com/office/drawing/2014/main" id="{B2721478-3A3D-41C5-BB2D-CAEBEE0B6FEE}"/>
              </a:ext>
            </a:extLst>
          </p:cNvPr>
          <p:cNvSpPr txBox="1">
            <a:spLocks noChangeArrowheads="1"/>
          </p:cNvSpPr>
          <p:nvPr/>
        </p:nvSpPr>
        <p:spPr bwMode="auto">
          <a:xfrm>
            <a:off x="3402431" y="2486011"/>
            <a:ext cx="2683735" cy="10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690" tIns="54844" rIns="109690" bIns="5484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生体信号処理</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深層学習</a:t>
            </a:r>
          </a:p>
        </p:txBody>
      </p:sp>
      <p:sp>
        <p:nvSpPr>
          <p:cNvPr id="48" name="Text Box 37">
            <a:extLst>
              <a:ext uri="{FF2B5EF4-FFF2-40B4-BE49-F238E27FC236}">
                <a16:creationId xmlns:a16="http://schemas.microsoft.com/office/drawing/2014/main" id="{FF7DD6DA-60FE-4D59-965D-FEFB85C23305}"/>
              </a:ext>
            </a:extLst>
          </p:cNvPr>
          <p:cNvSpPr txBox="1">
            <a:spLocks noChangeArrowheads="1"/>
          </p:cNvSpPr>
          <p:nvPr/>
        </p:nvSpPr>
        <p:spPr bwMode="auto">
          <a:xfrm>
            <a:off x="1268831" y="1355698"/>
            <a:ext cx="2133600" cy="523188"/>
          </a:xfrm>
          <a:prstGeom prst="rect">
            <a:avLst/>
          </a:prstGeom>
          <a:gradFill flip="none" rotWithShape="1">
            <a:gsLst>
              <a:gs pos="0">
                <a:srgbClr val="FF66CC">
                  <a:shade val="30000"/>
                  <a:satMod val="115000"/>
                </a:srgbClr>
              </a:gs>
              <a:gs pos="50000">
                <a:srgbClr val="FF66CC">
                  <a:shade val="67500"/>
                  <a:satMod val="115000"/>
                </a:srgbClr>
              </a:gs>
              <a:gs pos="100000">
                <a:srgbClr val="FF66CC">
                  <a:shade val="100000"/>
                  <a:satMod val="115000"/>
                </a:srgbClr>
              </a:gs>
            </a:gsLst>
            <a:path path="circle">
              <a:fillToRect l="100000" t="100000"/>
            </a:path>
            <a:tileRect r="-100000" b="-100000"/>
          </a:gradFill>
          <a:ln>
            <a:noFill/>
          </a:ln>
          <a:effectLst/>
        </p:spPr>
        <p:txBody>
          <a:bodyPr lIns="91408" tIns="45704" rIns="91408" bIns="4570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defTabSz="914400" eaLnBrk="1" hangingPunct="1">
              <a:defRPr/>
            </a:pPr>
            <a:r>
              <a:rPr lang="ja-JP" altLang="en-US" sz="2800" b="1" dirty="0">
                <a:solidFill>
                  <a:prstClr val="white"/>
                </a:solidFill>
                <a:effectLst>
                  <a:outerShdw blurRad="38100" dist="38100" dir="2700000" algn="tl">
                    <a:srgbClr val="000000"/>
                  </a:outerShdw>
                </a:effectLst>
                <a:latin typeface="メイリオ" panose="020B0604030504040204" pitchFamily="50" charset="-128"/>
                <a:ea typeface="メイリオ" panose="020B0604030504040204" pitchFamily="50" charset="-128"/>
              </a:rPr>
              <a:t>認識</a:t>
            </a:r>
          </a:p>
        </p:txBody>
      </p:sp>
      <p:sp>
        <p:nvSpPr>
          <p:cNvPr id="49" name="Text Box 27">
            <a:extLst>
              <a:ext uri="{FF2B5EF4-FFF2-40B4-BE49-F238E27FC236}">
                <a16:creationId xmlns:a16="http://schemas.microsoft.com/office/drawing/2014/main" id="{278DD845-74EC-41B0-8708-0F1E8B18E12E}"/>
              </a:ext>
            </a:extLst>
          </p:cNvPr>
          <p:cNvSpPr txBox="1">
            <a:spLocks noChangeArrowheads="1"/>
          </p:cNvSpPr>
          <p:nvPr/>
        </p:nvSpPr>
        <p:spPr bwMode="auto">
          <a:xfrm>
            <a:off x="3402431" y="1050908"/>
            <a:ext cx="1862997" cy="1095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109690" tIns="54844" rIns="109690" bIns="54844">
            <a:sp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異常判別</a:t>
            </a:r>
            <a:endParaRPr kumimoji="1" lang="en-US" altLang="ja-JP"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ja-JP" altLang="en-US" sz="3200" dirty="0">
                <a:solidFill>
                  <a:prstClr val="black"/>
                </a:solidFill>
                <a:latin typeface="メイリオ" panose="020B0604030504040204" pitchFamily="50" charset="-128"/>
                <a:ea typeface="メイリオ" panose="020B0604030504040204" pitchFamily="50" charset="-128"/>
              </a:rPr>
              <a:t>特徴認識</a:t>
            </a:r>
            <a:endParaRPr kumimoji="1" lang="ja-JP" altLang="en-US" sz="32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0" name="Line 2">
            <a:extLst>
              <a:ext uri="{FF2B5EF4-FFF2-40B4-BE49-F238E27FC236}">
                <a16:creationId xmlns:a16="http://schemas.microsoft.com/office/drawing/2014/main" id="{EA5E6046-AF7B-4A79-8583-E5FC8D3B8028}"/>
              </a:ext>
            </a:extLst>
          </p:cNvPr>
          <p:cNvSpPr>
            <a:spLocks noChangeShapeType="1"/>
          </p:cNvSpPr>
          <p:nvPr/>
        </p:nvSpPr>
        <p:spPr bwMode="auto">
          <a:xfrm flipH="1">
            <a:off x="971599" y="1340768"/>
            <a:ext cx="1" cy="4896544"/>
          </a:xfrm>
          <a:prstGeom prst="line">
            <a:avLst/>
          </a:prstGeom>
          <a:noFill/>
          <a:ln w="76200">
            <a:solidFill>
              <a:sysClr val="windowText" lastClr="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ja-JP" altLang="en-US" sz="2000" b="1" i="0" u="none" strike="noStrike" kern="120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51" name="正方形/長方形 50">
            <a:extLst>
              <a:ext uri="{FF2B5EF4-FFF2-40B4-BE49-F238E27FC236}">
                <a16:creationId xmlns:a16="http://schemas.microsoft.com/office/drawing/2014/main" id="{0B064331-8D44-4988-B317-24222291DAB9}"/>
              </a:ext>
            </a:extLst>
          </p:cNvPr>
          <p:cNvSpPr/>
          <p:nvPr/>
        </p:nvSpPr>
        <p:spPr>
          <a:xfrm>
            <a:off x="326868" y="2432911"/>
            <a:ext cx="615553" cy="2605842"/>
          </a:xfrm>
          <a:prstGeom prst="rect">
            <a:avLst/>
          </a:prstGeom>
        </p:spPr>
        <p:txBody>
          <a:bodyPr vert="eaVert" wrap="none">
            <a:spAutoFit/>
          </a:bodyPr>
          <a:lstStyle/>
          <a:p>
            <a:pPr defTabSz="914400" fontAlgn="base">
              <a:spcBef>
                <a:spcPct val="0"/>
              </a:spcBef>
              <a:spcAft>
                <a:spcPct val="0"/>
              </a:spcAft>
            </a:pPr>
            <a:r>
              <a:rPr kumimoji="1" lang="ja-JP" altLang="en-US" sz="2800" b="1" dirty="0">
                <a:solidFill>
                  <a:srgbClr val="C00000"/>
                </a:solidFill>
                <a:latin typeface="メイリオ" panose="020B0604030504040204" pitchFamily="50" charset="-128"/>
                <a:ea typeface="メイリオ" panose="020B0604030504040204" pitchFamily="50" charset="-128"/>
              </a:rPr>
              <a:t>垂直統合型研究</a:t>
            </a:r>
          </a:p>
        </p:txBody>
      </p:sp>
      <p:pic>
        <p:nvPicPr>
          <p:cNvPr id="62" name="図 61">
            <a:extLst>
              <a:ext uri="{FF2B5EF4-FFF2-40B4-BE49-F238E27FC236}">
                <a16:creationId xmlns:a16="http://schemas.microsoft.com/office/drawing/2014/main" id="{A3985EA6-8595-4255-9FC3-238FACF4B8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634068">
            <a:off x="7775970" y="6063484"/>
            <a:ext cx="978603" cy="491911"/>
          </a:xfrm>
          <a:prstGeom prst="rect">
            <a:avLst/>
          </a:prstGeom>
        </p:spPr>
      </p:pic>
      <p:sp>
        <p:nvSpPr>
          <p:cNvPr id="63" name="Text Box 20">
            <a:extLst>
              <a:ext uri="{FF2B5EF4-FFF2-40B4-BE49-F238E27FC236}">
                <a16:creationId xmlns:a16="http://schemas.microsoft.com/office/drawing/2014/main" id="{0C4A668E-1DBC-409D-90B7-4207E50BC770}"/>
              </a:ext>
            </a:extLst>
          </p:cNvPr>
          <p:cNvSpPr txBox="1">
            <a:spLocks noChangeArrowheads="1"/>
          </p:cNvSpPr>
          <p:nvPr/>
        </p:nvSpPr>
        <p:spPr bwMode="auto">
          <a:xfrm>
            <a:off x="441913" y="908720"/>
            <a:ext cx="110575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ソフト</a:t>
            </a:r>
            <a:endParaRPr kumimoji="1" lang="en-US" altLang="ja-JP"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sp>
        <p:nvSpPr>
          <p:cNvPr id="64" name="Text Box 20">
            <a:extLst>
              <a:ext uri="{FF2B5EF4-FFF2-40B4-BE49-F238E27FC236}">
                <a16:creationId xmlns:a16="http://schemas.microsoft.com/office/drawing/2014/main" id="{75572704-00A9-4412-BBFC-50BFAD973367}"/>
              </a:ext>
            </a:extLst>
          </p:cNvPr>
          <p:cNvSpPr txBox="1">
            <a:spLocks noChangeArrowheads="1"/>
          </p:cNvSpPr>
          <p:nvPr/>
        </p:nvSpPr>
        <p:spPr bwMode="auto">
          <a:xfrm>
            <a:off x="395536" y="6165304"/>
            <a:ext cx="115212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kumimoji="1" sz="2400" b="1">
                <a:solidFill>
                  <a:schemeClr val="tx1"/>
                </a:solidFill>
                <a:latin typeface="Arial" panose="020B0604020202020204" pitchFamily="34" charset="0"/>
                <a:ea typeface="ＭＳ Ｐゴシック" panose="020B0600070205080204" pitchFamily="50" charset="-128"/>
              </a:defRPr>
            </a:lvl1pPr>
            <a:lvl2pPr marL="742950" indent="-285750">
              <a:defRPr kumimoji="1" sz="2400" b="1">
                <a:solidFill>
                  <a:schemeClr val="tx1"/>
                </a:solidFill>
                <a:latin typeface="Arial" panose="020B0604020202020204" pitchFamily="34" charset="0"/>
                <a:ea typeface="ＭＳ Ｐゴシック" panose="020B0600070205080204" pitchFamily="50" charset="-128"/>
              </a:defRPr>
            </a:lvl2pPr>
            <a:lvl3pPr marL="1143000" indent="-228600">
              <a:defRPr kumimoji="1" sz="2400" b="1">
                <a:solidFill>
                  <a:schemeClr val="tx1"/>
                </a:solidFill>
                <a:latin typeface="Arial" panose="020B0604020202020204" pitchFamily="34" charset="0"/>
                <a:ea typeface="ＭＳ Ｐゴシック" panose="020B0600070205080204" pitchFamily="50" charset="-128"/>
              </a:defRPr>
            </a:lvl3pPr>
            <a:lvl4pPr marL="1600200" indent="-228600">
              <a:defRPr kumimoji="1" sz="2400" b="1">
                <a:solidFill>
                  <a:schemeClr val="tx1"/>
                </a:solidFill>
                <a:latin typeface="Arial" panose="020B0604020202020204" pitchFamily="34" charset="0"/>
                <a:ea typeface="ＭＳ Ｐゴシック" panose="020B0600070205080204" pitchFamily="50" charset="-128"/>
              </a:defRPr>
            </a:lvl4pPr>
            <a:lvl5pPr marL="2057400" indent="-22860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1" lang="ja-JP" altLang="en-US"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rPr>
              <a:t>ハード</a:t>
            </a:r>
            <a:endParaRPr kumimoji="1" lang="en-US" altLang="ja-JP" b="1" i="0" u="none" strike="noStrike" kern="0" cap="none" spc="0" normalizeH="0" baseline="0" noProof="0" dirty="0">
              <a:ln>
                <a:noFill/>
              </a:ln>
              <a:solidFill>
                <a:prstClr val="black"/>
              </a:solidFill>
              <a:effectLst/>
              <a:uLnTx/>
              <a:uFillTx/>
              <a:latin typeface="メイリオ" panose="020B0604030504040204" pitchFamily="50" charset="-128"/>
              <a:ea typeface="メイリオ" panose="020B0604030504040204" pitchFamily="50" charset="-128"/>
            </a:endParaRPr>
          </a:p>
        </p:txBody>
      </p:sp>
      <p:pic>
        <p:nvPicPr>
          <p:cNvPr id="4" name="図 3">
            <a:extLst>
              <a:ext uri="{FF2B5EF4-FFF2-40B4-BE49-F238E27FC236}">
                <a16:creationId xmlns:a16="http://schemas.microsoft.com/office/drawing/2014/main" id="{FE541280-E31C-483C-B73C-BE0B458FE923}"/>
              </a:ext>
            </a:extLst>
          </p:cNvPr>
          <p:cNvPicPr>
            <a:picLocks noChangeAspect="1"/>
          </p:cNvPicPr>
          <p:nvPr/>
        </p:nvPicPr>
        <p:blipFill>
          <a:blip r:embed="rId4"/>
          <a:stretch>
            <a:fillRect/>
          </a:stretch>
        </p:blipFill>
        <p:spPr>
          <a:xfrm>
            <a:off x="6646292" y="1203680"/>
            <a:ext cx="1989321" cy="1488012"/>
          </a:xfrm>
          <a:prstGeom prst="rect">
            <a:avLst/>
          </a:prstGeom>
        </p:spPr>
      </p:pic>
      <p:pic>
        <p:nvPicPr>
          <p:cNvPr id="60" name="図 59">
            <a:extLst>
              <a:ext uri="{FF2B5EF4-FFF2-40B4-BE49-F238E27FC236}">
                <a16:creationId xmlns:a16="http://schemas.microsoft.com/office/drawing/2014/main" id="{BE810E7A-E092-4045-BE5A-BEBEEE8D980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857" r="-1191"/>
          <a:stretch/>
        </p:blipFill>
        <p:spPr>
          <a:xfrm>
            <a:off x="6943564" y="4223889"/>
            <a:ext cx="2148399" cy="1568665"/>
          </a:xfrm>
          <a:prstGeom prst="rect">
            <a:avLst/>
          </a:prstGeom>
        </p:spPr>
      </p:pic>
      <p:pic>
        <p:nvPicPr>
          <p:cNvPr id="8" name="図 7">
            <a:extLst>
              <a:ext uri="{FF2B5EF4-FFF2-40B4-BE49-F238E27FC236}">
                <a16:creationId xmlns:a16="http://schemas.microsoft.com/office/drawing/2014/main" id="{237FDC3C-5B97-459E-B249-CBDA6E83DA76}"/>
              </a:ext>
            </a:extLst>
          </p:cNvPr>
          <p:cNvPicPr>
            <a:picLocks noChangeAspect="1"/>
          </p:cNvPicPr>
          <p:nvPr/>
        </p:nvPicPr>
        <p:blipFill>
          <a:blip r:embed="rId6"/>
          <a:stretch>
            <a:fillRect/>
          </a:stretch>
        </p:blipFill>
        <p:spPr>
          <a:xfrm>
            <a:off x="6655141" y="2967388"/>
            <a:ext cx="1728131" cy="1058480"/>
          </a:xfrm>
          <a:prstGeom prst="rect">
            <a:avLst/>
          </a:prstGeom>
        </p:spPr>
      </p:pic>
      <p:pic>
        <p:nvPicPr>
          <p:cNvPr id="6" name="図 5">
            <a:extLst>
              <a:ext uri="{FF2B5EF4-FFF2-40B4-BE49-F238E27FC236}">
                <a16:creationId xmlns:a16="http://schemas.microsoft.com/office/drawing/2014/main" id="{A80CD06B-46FD-4189-ABD2-7E44EFE7682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17895" y1="84912" x2="29474" y2="65965"/>
                      </a14:backgroundRemoval>
                    </a14:imgEffect>
                  </a14:imgLayer>
                </a14:imgProps>
              </a:ext>
            </a:extLst>
          </a:blip>
          <a:stretch>
            <a:fillRect/>
          </a:stretch>
        </p:blipFill>
        <p:spPr>
          <a:xfrm>
            <a:off x="7895577" y="1960378"/>
            <a:ext cx="1480073" cy="1480073"/>
          </a:xfrm>
          <a:prstGeom prst="rect">
            <a:avLst/>
          </a:prstGeom>
        </p:spPr>
      </p:pic>
    </p:spTree>
    <p:extLst>
      <p:ext uri="{BB962C8B-B14F-4D97-AF65-F5344CB8AC3E}">
        <p14:creationId xmlns:p14="http://schemas.microsoft.com/office/powerpoint/2010/main" val="36864149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71" name="Rectangle 11"/>
          <p:cNvSpPr>
            <a:spLocks noGrp="1" noChangeArrowheads="1"/>
          </p:cNvSpPr>
          <p:nvPr>
            <p:ph type="title"/>
          </p:nvPr>
        </p:nvSpPr>
        <p:spPr>
          <a:xfrm>
            <a:off x="107504" y="188640"/>
            <a:ext cx="8856984" cy="885371"/>
          </a:xfrm>
        </p:spPr>
        <p:txBody>
          <a:bodyPr>
            <a:normAutofit/>
          </a:bodyPr>
          <a:lstStyle/>
          <a:p>
            <a:pPr eaLnBrk="1" hangingPunct="1">
              <a:defRPr/>
            </a:pPr>
            <a:r>
              <a:rPr lang="ja-JP" altLang="en-US" sz="4800" dirty="0">
                <a:latin typeface="ＭＳ Ｐゴシック" pitchFamily="50" charset="-128"/>
              </a:rPr>
              <a:t>卒業研究テーマ案 </a:t>
            </a:r>
          </a:p>
        </p:txBody>
      </p:sp>
      <p:sp>
        <p:nvSpPr>
          <p:cNvPr id="13325" name="Rectangle 30"/>
          <p:cNvSpPr>
            <a:spLocks noChangeArrowheads="1"/>
          </p:cNvSpPr>
          <p:nvPr/>
        </p:nvSpPr>
        <p:spPr bwMode="auto">
          <a:xfrm>
            <a:off x="1872208" y="1343389"/>
            <a:ext cx="7092280" cy="5216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spAutoFit/>
          </a:bodyPr>
          <a:lstStyle>
            <a:lvl1pPr marL="342900" indent="-34290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①エネルギー問題を解決する</a:t>
            </a:r>
            <a:br>
              <a:rPr lang="en-US" altLang="ja-JP" sz="2800" b="0" dirty="0">
                <a:latin typeface="メイリオ" panose="020B0604030504040204" pitchFamily="50" charset="-128"/>
                <a:ea typeface="メイリオ" panose="020B0604030504040204" pitchFamily="50" charset="-128"/>
              </a:rPr>
            </a:br>
            <a:r>
              <a:rPr lang="ja-JP" altLang="en-US" sz="2800" b="0" dirty="0">
                <a:latin typeface="メイリオ" panose="020B0604030504040204" pitchFamily="50" charset="-128"/>
                <a:ea typeface="メイリオ" panose="020B0604030504040204" pitchFamily="50" charset="-128"/>
              </a:rPr>
              <a:t>材料探索に関する研究</a:t>
            </a:r>
            <a:endParaRPr lang="en-US" altLang="ja-JP" sz="2800" b="0" dirty="0">
              <a:latin typeface="メイリオ" panose="020B0604030504040204" pitchFamily="50" charset="-128"/>
              <a:ea typeface="メイリオ" panose="020B0604030504040204" pitchFamily="50" charset="-128"/>
            </a:endParaRPr>
          </a:p>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②浴室事故防止に向けた</a:t>
            </a:r>
            <a:br>
              <a:rPr lang="en-US" altLang="ja-JP" sz="2800" b="0" dirty="0">
                <a:latin typeface="メイリオ" panose="020B0604030504040204" pitchFamily="50" charset="-128"/>
                <a:ea typeface="メイリオ" panose="020B0604030504040204" pitchFamily="50" charset="-128"/>
              </a:rPr>
            </a:br>
            <a:r>
              <a:rPr lang="ja-JP" altLang="en-US" sz="2800" b="0" dirty="0">
                <a:latin typeface="メイリオ" panose="020B0604030504040204" pitchFamily="50" charset="-128"/>
                <a:ea typeface="メイリオ" panose="020B0604030504040204" pitchFamily="50" charset="-128"/>
              </a:rPr>
              <a:t>非接触モニタリング技術</a:t>
            </a:r>
            <a:endParaRPr lang="en-US" altLang="ja-JP" sz="2800" b="0" dirty="0">
              <a:latin typeface="メイリオ" panose="020B0604030504040204" pitchFamily="50" charset="-128"/>
              <a:ea typeface="メイリオ" panose="020B0604030504040204" pitchFamily="50" charset="-128"/>
            </a:endParaRPr>
          </a:p>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③空間超音波を用いた</a:t>
            </a:r>
            <a:br>
              <a:rPr lang="en-US" altLang="ja-JP" sz="2800" b="0" dirty="0">
                <a:latin typeface="メイリオ" panose="020B0604030504040204" pitchFamily="50" charset="-128"/>
                <a:ea typeface="メイリオ" panose="020B0604030504040204" pitchFamily="50" charset="-128"/>
              </a:rPr>
            </a:br>
            <a:r>
              <a:rPr lang="ja-JP" altLang="en-US" sz="2800" b="0" dirty="0">
                <a:latin typeface="メイリオ" panose="020B0604030504040204" pitchFamily="50" charset="-128"/>
                <a:ea typeface="メイリオ" panose="020B0604030504040204" pitchFamily="50" charset="-128"/>
              </a:rPr>
              <a:t>バイタルモニタリング技術</a:t>
            </a:r>
            <a:endParaRPr lang="en-US" altLang="ja-JP" sz="2800" b="0" dirty="0">
              <a:latin typeface="メイリオ" panose="020B0604030504040204" pitchFamily="50" charset="-128"/>
              <a:ea typeface="メイリオ" panose="020B0604030504040204" pitchFamily="50" charset="-128"/>
            </a:endParaRPr>
          </a:p>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④スポーツテックへの体表面電位と</a:t>
            </a:r>
            <a:br>
              <a:rPr lang="en-US" altLang="ja-JP" sz="2800" b="0" dirty="0">
                <a:latin typeface="メイリオ" panose="020B0604030504040204" pitchFamily="50" charset="-128"/>
                <a:ea typeface="メイリオ" panose="020B0604030504040204" pitchFamily="50" charset="-128"/>
              </a:rPr>
            </a:br>
            <a:r>
              <a:rPr lang="ja-JP" altLang="en-US" sz="2800" b="0" dirty="0">
                <a:latin typeface="メイリオ" panose="020B0604030504040204" pitchFamily="50" charset="-128"/>
                <a:ea typeface="メイリオ" panose="020B0604030504040204" pitchFamily="50" charset="-128"/>
              </a:rPr>
              <a:t>重心重量センサの応用</a:t>
            </a:r>
            <a:endParaRPr lang="en-US" altLang="ja-JP" sz="2800" b="0" dirty="0">
              <a:latin typeface="メイリオ" panose="020B0604030504040204" pitchFamily="50" charset="-128"/>
              <a:ea typeface="メイリオ" panose="020B0604030504040204" pitchFamily="50" charset="-128"/>
            </a:endParaRPr>
          </a:p>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⑤触覚刺激を用いた</a:t>
            </a:r>
            <a:br>
              <a:rPr lang="en-US" altLang="ja-JP" sz="2800" b="0" dirty="0">
                <a:latin typeface="メイリオ" panose="020B0604030504040204" pitchFamily="50" charset="-128"/>
                <a:ea typeface="メイリオ" panose="020B0604030504040204" pitchFamily="50" charset="-128"/>
              </a:rPr>
            </a:br>
            <a:r>
              <a:rPr lang="ja-JP" altLang="en-US" sz="2800" b="0" dirty="0">
                <a:latin typeface="メイリオ" panose="020B0604030504040204" pitchFamily="50" charset="-128"/>
                <a:ea typeface="メイリオ" panose="020B0604030504040204" pitchFamily="50" charset="-128"/>
              </a:rPr>
              <a:t>血流コントロールの研究</a:t>
            </a:r>
            <a:endParaRPr lang="en-US" altLang="ja-JP" sz="2800" b="0" dirty="0">
              <a:latin typeface="メイリオ" panose="020B0604030504040204" pitchFamily="50" charset="-128"/>
              <a:ea typeface="メイリオ" panose="020B0604030504040204" pitchFamily="50" charset="-128"/>
            </a:endParaRPr>
          </a:p>
          <a:p>
            <a:pPr eaLnBrk="1" hangingPunct="1">
              <a:spcBef>
                <a:spcPts val="600"/>
              </a:spcBef>
              <a:buFontTx/>
              <a:buNone/>
            </a:pPr>
            <a:r>
              <a:rPr lang="ja-JP" altLang="en-US" sz="2800" b="0" dirty="0">
                <a:latin typeface="メイリオ" panose="020B0604030504040204" pitchFamily="50" charset="-128"/>
                <a:ea typeface="メイリオ" panose="020B0604030504040204" pitchFamily="50" charset="-128"/>
              </a:rPr>
              <a:t>⑥触覚を阻害しない触覚計測技術の研究</a:t>
            </a:r>
            <a:endParaRPr lang="ja-JP" altLang="en-US" sz="1800" b="1" dirty="0">
              <a:latin typeface="メイリオ" panose="020B0604030504040204" pitchFamily="50" charset="-128"/>
              <a:ea typeface="メイリオ" panose="020B0604030504040204" pitchFamily="50" charset="-128"/>
            </a:endParaRPr>
          </a:p>
        </p:txBody>
      </p:sp>
      <p:sp>
        <p:nvSpPr>
          <p:cNvPr id="41" name="スライド番号プレースホルダ 40"/>
          <p:cNvSpPr>
            <a:spLocks noGrp="1"/>
          </p:cNvSpPr>
          <p:nvPr>
            <p:ph type="sldNum" sz="quarter" idx="12"/>
          </p:nvPr>
        </p:nvSpPr>
        <p:spPr>
          <a:xfrm>
            <a:off x="7010400" y="6520106"/>
            <a:ext cx="2133600" cy="268014"/>
          </a:xfrm>
        </p:spPr>
        <p:txBody>
          <a:bodyPr/>
          <a:lstStyle/>
          <a:p>
            <a:fld id="{A9C5C2EC-A755-4AE6-A851-716D4D49C070}" type="slidenum">
              <a:rPr lang="ja-JP" altLang="en-US" smtClean="0"/>
              <a:pPr/>
              <a:t>7</a:t>
            </a:fld>
            <a:endParaRPr lang="ja-JP" altLang="en-US" dirty="0"/>
          </a:p>
        </p:txBody>
      </p:sp>
      <p:grpSp>
        <p:nvGrpSpPr>
          <p:cNvPr id="3" name="グループ化 2">
            <a:extLst>
              <a:ext uri="{FF2B5EF4-FFF2-40B4-BE49-F238E27FC236}">
                <a16:creationId xmlns:a16="http://schemas.microsoft.com/office/drawing/2014/main" id="{EBEDAC4C-0A15-4975-A340-FF96AFC70C9E}"/>
              </a:ext>
            </a:extLst>
          </p:cNvPr>
          <p:cNvGrpSpPr/>
          <p:nvPr/>
        </p:nvGrpSpPr>
        <p:grpSpPr>
          <a:xfrm>
            <a:off x="258642" y="1340768"/>
            <a:ext cx="1475656" cy="5219402"/>
            <a:chOff x="7861738" y="1472637"/>
            <a:chExt cx="1282262" cy="3675785"/>
          </a:xfrm>
        </p:grpSpPr>
        <p:sp>
          <p:nvSpPr>
            <p:cNvPr id="47" name="Text Box 37"/>
            <p:cNvSpPr txBox="1">
              <a:spLocks noChangeArrowheads="1"/>
            </p:cNvSpPr>
            <p:nvPr/>
          </p:nvSpPr>
          <p:spPr bwMode="auto">
            <a:xfrm>
              <a:off x="7861738" y="1472637"/>
              <a:ext cx="1282262" cy="587582"/>
            </a:xfrm>
            <a:prstGeom prst="rect">
              <a:avLst/>
            </a:prstGeom>
            <a:gradFill rotWithShape="1">
              <a:gsLst>
                <a:gs pos="0">
                  <a:srgbClr val="FF9900"/>
                </a:gs>
                <a:gs pos="100000">
                  <a:srgbClr val="FF9900">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nchor="ctr">
              <a:no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defRPr/>
              </a:pPr>
              <a:r>
                <a:rPr lang="en-US" altLang="ja-JP" sz="1800" b="1" dirty="0">
                  <a:solidFill>
                    <a:schemeClr val="bg1"/>
                  </a:solidFill>
                  <a:effectLst>
                    <a:outerShdw blurRad="38100" dist="38100" dir="2700000" algn="tl">
                      <a:srgbClr val="000000"/>
                    </a:outerShdw>
                  </a:effectLst>
                  <a:latin typeface="Arial" charset="0"/>
                </a:rPr>
                <a:t>DNN Team</a:t>
              </a:r>
              <a:endParaRPr lang="ja-JP" altLang="en-US" sz="1800" b="1" dirty="0">
                <a:solidFill>
                  <a:schemeClr val="bg1"/>
                </a:solidFill>
                <a:effectLst>
                  <a:outerShdw blurRad="38100" dist="38100" dir="2700000" algn="tl">
                    <a:srgbClr val="000000"/>
                  </a:outerShdw>
                </a:effectLst>
                <a:latin typeface="Arial" charset="0"/>
              </a:endParaRPr>
            </a:p>
          </p:txBody>
        </p:sp>
        <p:sp>
          <p:nvSpPr>
            <p:cNvPr id="31" name="Text Box 37"/>
            <p:cNvSpPr txBox="1">
              <a:spLocks noChangeArrowheads="1"/>
            </p:cNvSpPr>
            <p:nvPr/>
          </p:nvSpPr>
          <p:spPr bwMode="auto">
            <a:xfrm>
              <a:off x="7861738" y="3396969"/>
              <a:ext cx="1282262" cy="1751453"/>
            </a:xfrm>
            <a:prstGeom prst="rect">
              <a:avLst/>
            </a:prstGeom>
            <a:gradFill flip="none" rotWithShape="1">
              <a:gsLst>
                <a:gs pos="0">
                  <a:srgbClr val="FF66CC">
                    <a:shade val="30000"/>
                    <a:satMod val="115000"/>
                  </a:srgbClr>
                </a:gs>
                <a:gs pos="50000">
                  <a:srgbClr val="FF66CC">
                    <a:shade val="67500"/>
                    <a:satMod val="115000"/>
                  </a:srgbClr>
                </a:gs>
                <a:gs pos="100000">
                  <a:srgbClr val="FF66CC">
                    <a:shade val="100000"/>
                    <a:satMod val="115000"/>
                  </a:srgbClr>
                </a:gs>
              </a:gsLst>
              <a:path path="circle">
                <a:fillToRect l="100000" t="100000"/>
              </a:path>
              <a:tileRect r="-100000" b="-100000"/>
            </a:gradFill>
            <a:ln>
              <a:noFill/>
            </a:ln>
            <a:effectLst/>
          </p:spPr>
          <p:txBody>
            <a:bodyPr wrap="square" lIns="91408" tIns="45704" rIns="91408" bIns="45704" anchor="ctr">
              <a:no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defRPr/>
              </a:pPr>
              <a:r>
                <a:rPr lang="en-US" altLang="ja-JP" sz="1800" b="1" dirty="0">
                  <a:solidFill>
                    <a:schemeClr val="bg1"/>
                  </a:solidFill>
                  <a:effectLst>
                    <a:outerShdw blurRad="38100" dist="38100" dir="2700000" algn="tl">
                      <a:srgbClr val="000000"/>
                    </a:outerShdw>
                  </a:effectLst>
                  <a:latin typeface="Arial" charset="0"/>
                </a:rPr>
                <a:t>IoT</a:t>
              </a:r>
            </a:p>
            <a:p>
              <a:pPr algn="ctr" eaLnBrk="1" hangingPunct="1">
                <a:defRPr/>
              </a:pPr>
              <a:r>
                <a:rPr lang="en-US" altLang="ja-JP" sz="1800" b="1" dirty="0">
                  <a:solidFill>
                    <a:schemeClr val="bg1"/>
                  </a:solidFill>
                  <a:effectLst>
                    <a:outerShdw blurRad="38100" dist="38100" dir="2700000" algn="tl">
                      <a:srgbClr val="000000"/>
                    </a:outerShdw>
                  </a:effectLst>
                  <a:latin typeface="Arial" charset="0"/>
                </a:rPr>
                <a:t>Team</a:t>
              </a:r>
              <a:endParaRPr lang="ja-JP" altLang="en-US" sz="1800" b="1" dirty="0">
                <a:solidFill>
                  <a:schemeClr val="bg1"/>
                </a:solidFill>
                <a:effectLst>
                  <a:outerShdw blurRad="38100" dist="38100" dir="2700000" algn="tl">
                    <a:srgbClr val="000000"/>
                  </a:outerShdw>
                </a:effectLst>
                <a:latin typeface="Arial" charset="0"/>
              </a:endParaRPr>
            </a:p>
          </p:txBody>
        </p:sp>
        <p:sp>
          <p:nvSpPr>
            <p:cNvPr id="44" name="Text Box 41">
              <a:extLst>
                <a:ext uri="{FF2B5EF4-FFF2-40B4-BE49-F238E27FC236}">
                  <a16:creationId xmlns:a16="http://schemas.microsoft.com/office/drawing/2014/main" id="{71692CAB-6ABE-436A-B75F-DABB48094134}"/>
                </a:ext>
              </a:extLst>
            </p:cNvPr>
            <p:cNvSpPr txBox="1">
              <a:spLocks noChangeArrowheads="1"/>
            </p:cNvSpPr>
            <p:nvPr/>
          </p:nvSpPr>
          <p:spPr bwMode="auto">
            <a:xfrm>
              <a:off x="7861738" y="2060220"/>
              <a:ext cx="1282262" cy="1336749"/>
            </a:xfrm>
            <a:prstGeom prst="rect">
              <a:avLst/>
            </a:prstGeom>
            <a:gradFill rotWithShape="1">
              <a:gsLst>
                <a:gs pos="0">
                  <a:srgbClr val="0000FF"/>
                </a:gs>
                <a:gs pos="100000">
                  <a:srgbClr val="0000FF">
                    <a:gamma/>
                    <a:shade val="46275"/>
                    <a:invGamma/>
                  </a:srgbClr>
                </a:gs>
              </a:gsLst>
              <a:lin ang="189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08" tIns="45704" rIns="91408" bIns="45704" anchor="ctr">
              <a:noAutofit/>
            </a:bodyPr>
            <a:lstStyle>
              <a:defPPr>
                <a:defRPr lang="ja-JP"/>
              </a:defPPr>
              <a:lvl1pPr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1pPr>
              <a:lvl2pPr marL="4572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2pPr>
              <a:lvl3pPr marL="9144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3pPr>
              <a:lvl4pPr marL="13716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4pPr>
              <a:lvl5pPr marL="1828800" algn="l" rtl="0" eaLnBrk="0" fontAlgn="base" hangingPunct="0">
                <a:spcBef>
                  <a:spcPct val="0"/>
                </a:spcBef>
                <a:spcAft>
                  <a:spcPct val="0"/>
                </a:spcAft>
                <a:defRPr kumimoji="1" sz="2400" kern="1200">
                  <a:solidFill>
                    <a:schemeClr val="tx1"/>
                  </a:solidFill>
                  <a:latin typeface="Arial" panose="020B0604020202020204" pitchFamily="34" charset="0"/>
                  <a:ea typeface="ＭＳ Ｐゴシック" panose="020B0600070205080204" pitchFamily="50" charset="-128"/>
                  <a:cs typeface="+mn-cs"/>
                </a:defRPr>
              </a:lvl5pPr>
              <a:lvl6pPr marL="22860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6pPr>
              <a:lvl7pPr marL="27432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7pPr>
              <a:lvl8pPr marL="32004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8pPr>
              <a:lvl9pPr marL="3657600" algn="l" defTabSz="914400" rtl="0" eaLnBrk="1" latinLnBrk="0" hangingPunct="1">
                <a:defRPr kumimoji="1" sz="2400" kern="1200">
                  <a:solidFill>
                    <a:schemeClr val="tx1"/>
                  </a:solidFill>
                  <a:latin typeface="Arial" panose="020B0604020202020204" pitchFamily="34" charset="0"/>
                  <a:ea typeface="ＭＳ Ｐゴシック" panose="020B0600070205080204" pitchFamily="50" charset="-128"/>
                  <a:cs typeface="+mn-cs"/>
                </a:defRPr>
              </a:lvl9pPr>
            </a:lstStyle>
            <a:p>
              <a:pPr algn="ctr" eaLnBrk="1" hangingPunct="1">
                <a:defRPr/>
              </a:pPr>
              <a:r>
                <a:rPr lang="en-US" altLang="ja-JP" sz="1800" b="1" dirty="0">
                  <a:solidFill>
                    <a:schemeClr val="bg1"/>
                  </a:solidFill>
                  <a:effectLst>
                    <a:outerShdw blurRad="38100" dist="38100" dir="2700000" algn="tl">
                      <a:srgbClr val="000000"/>
                    </a:outerShdw>
                  </a:effectLst>
                  <a:latin typeface="Arial" charset="0"/>
                </a:rPr>
                <a:t>Sensing</a:t>
              </a:r>
            </a:p>
            <a:p>
              <a:pPr algn="ctr" eaLnBrk="1" hangingPunct="1">
                <a:defRPr/>
              </a:pPr>
              <a:r>
                <a:rPr lang="en-US" altLang="ja-JP" sz="1800" b="1" dirty="0">
                  <a:solidFill>
                    <a:schemeClr val="bg1"/>
                  </a:solidFill>
                  <a:effectLst>
                    <a:outerShdw blurRad="38100" dist="38100" dir="2700000" algn="tl">
                      <a:srgbClr val="000000"/>
                    </a:outerShdw>
                  </a:effectLst>
                  <a:latin typeface="Arial" charset="0"/>
                </a:rPr>
                <a:t>Team</a:t>
              </a:r>
              <a:endParaRPr lang="ja-JP" altLang="en-US" sz="1800" b="1" dirty="0">
                <a:solidFill>
                  <a:schemeClr val="bg1"/>
                </a:solidFill>
                <a:effectLst>
                  <a:outerShdw blurRad="38100" dist="38100" dir="2700000" algn="tl">
                    <a:srgbClr val="000000"/>
                  </a:outerShdw>
                </a:effectLst>
                <a:latin typeface="Arial" charset="0"/>
              </a:endParaRPr>
            </a:p>
          </p:txBody>
        </p:sp>
      </p:grpSp>
    </p:spTree>
    <p:extLst>
      <p:ext uri="{BB962C8B-B14F-4D97-AF65-F5344CB8AC3E}">
        <p14:creationId xmlns:p14="http://schemas.microsoft.com/office/powerpoint/2010/main" val="23475573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19536"/>
          <a:stretch/>
        </p:blipFill>
        <p:spPr>
          <a:xfrm>
            <a:off x="-14868" y="1130772"/>
            <a:ext cx="9158868" cy="5727227"/>
          </a:xfrm>
          <a:prstGeom prst="rect">
            <a:avLst/>
          </a:prstGeom>
        </p:spPr>
      </p:pic>
      <p:sp>
        <p:nvSpPr>
          <p:cNvPr id="41" name="タイトル 1"/>
          <p:cNvSpPr>
            <a:spLocks noGrp="1"/>
          </p:cNvSpPr>
          <p:nvPr>
            <p:ph type="title"/>
          </p:nvPr>
        </p:nvSpPr>
        <p:spPr>
          <a:xfrm>
            <a:off x="107504" y="138910"/>
            <a:ext cx="8856984" cy="885371"/>
          </a:xfrm>
        </p:spPr>
        <p:txBody>
          <a:bodyPr>
            <a:noAutofit/>
          </a:bodyPr>
          <a:lstStyle/>
          <a:p>
            <a:r>
              <a:rPr lang="ja-JP" altLang="en-US" sz="3200" dirty="0"/>
              <a:t>①エネルギー問題を解決する材料探索に関する研究</a:t>
            </a:r>
            <a:endParaRPr lang="ja-JP" altLang="en-US" sz="3200" dirty="0">
              <a:cs typeface="Arial" charset="0"/>
            </a:endParaRPr>
          </a:p>
        </p:txBody>
      </p:sp>
      <p:sp>
        <p:nvSpPr>
          <p:cNvPr id="25" name="正方形/長方形 24"/>
          <p:cNvSpPr/>
          <p:nvPr/>
        </p:nvSpPr>
        <p:spPr>
          <a:xfrm>
            <a:off x="15240" y="1135793"/>
            <a:ext cx="4564259" cy="5722206"/>
          </a:xfrm>
          <a:prstGeom prst="rect">
            <a:avLst/>
          </a:prstGeom>
          <a:solidFill>
            <a:schemeClr val="bg1">
              <a:lumMod val="95000"/>
              <a:alpha val="7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dirty="0">
              <a:solidFill>
                <a:prstClr val="white"/>
              </a:solidFill>
              <a:latin typeface="メイリオ" panose="020B0604030504040204" pitchFamily="50" charset="-128"/>
              <a:ea typeface="メイリオ" panose="020B0604030504040204" pitchFamily="50" charset="-128"/>
            </a:endParaRPr>
          </a:p>
        </p:txBody>
      </p:sp>
      <p:sp>
        <p:nvSpPr>
          <p:cNvPr id="42" name="正方形/長方形 41"/>
          <p:cNvSpPr/>
          <p:nvPr/>
        </p:nvSpPr>
        <p:spPr>
          <a:xfrm>
            <a:off x="4564500" y="1135793"/>
            <a:ext cx="4564260" cy="5722206"/>
          </a:xfrm>
          <a:prstGeom prst="rect">
            <a:avLst/>
          </a:prstGeom>
          <a:solidFill>
            <a:schemeClr val="tx1">
              <a:lumMod val="65000"/>
              <a:lumOff val="35000"/>
              <a:alpha val="70000"/>
            </a:schemeClr>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ja-JP" altLang="en-US" sz="2400" b="1">
              <a:solidFill>
                <a:schemeClr val="tx1"/>
              </a:solidFill>
              <a:latin typeface="メイリオ" panose="020B0604030504040204" pitchFamily="50" charset="-128"/>
              <a:ea typeface="メイリオ" panose="020B0604030504040204" pitchFamily="50" charset="-128"/>
            </a:endParaRPr>
          </a:p>
        </p:txBody>
      </p:sp>
      <p:sp>
        <p:nvSpPr>
          <p:cNvPr id="45" name="テキスト ボックス 44"/>
          <p:cNvSpPr txBox="1"/>
          <p:nvPr/>
        </p:nvSpPr>
        <p:spPr>
          <a:xfrm>
            <a:off x="365829" y="1245730"/>
            <a:ext cx="3863081" cy="830997"/>
          </a:xfrm>
          <a:prstGeom prst="rect">
            <a:avLst/>
          </a:prstGeom>
          <a:noFill/>
        </p:spPr>
        <p:txBody>
          <a:bodyPr wrap="square" rtlCol="0">
            <a:spAutoFit/>
          </a:bodyPr>
          <a:lstStyle/>
          <a:p>
            <a:pPr algn="ctr"/>
            <a:r>
              <a:rPr lang="ja-JP" altLang="en-US" sz="2400" dirty="0">
                <a:effectLst>
                  <a:glow rad="228600">
                    <a:srgbClr val="0070C0">
                      <a:alpha val="40000"/>
                    </a:srgbClr>
                  </a:glow>
                </a:effectLst>
                <a:latin typeface="メイリオ" panose="020B0604030504040204" pitchFamily="50" charset="-128"/>
                <a:ea typeface="メイリオ" panose="020B0604030504040204" pitchFamily="50" charset="-128"/>
              </a:rPr>
              <a:t>原子・分子・化合物</a:t>
            </a:r>
            <a:endParaRPr lang="en-US" altLang="ja-JP" sz="2400">
              <a:effectLst>
                <a:glow rad="228600">
                  <a:srgbClr val="0070C0">
                    <a:alpha val="40000"/>
                  </a:srgbClr>
                </a:glow>
              </a:effectLst>
              <a:latin typeface="メイリオ" panose="020B0604030504040204" pitchFamily="50" charset="-128"/>
              <a:ea typeface="メイリオ" panose="020B0604030504040204" pitchFamily="50" charset="-128"/>
            </a:endParaRPr>
          </a:p>
          <a:p>
            <a:pPr algn="ctr"/>
            <a:r>
              <a:rPr lang="ja-JP" altLang="en-US" sz="2400" b="1" dirty="0">
                <a:effectLst>
                  <a:glow rad="228600">
                    <a:srgbClr val="0070C0">
                      <a:alpha val="40000"/>
                    </a:srgbClr>
                  </a:glow>
                </a:effectLst>
                <a:latin typeface="メイリオ" panose="020B0604030504040204" pitchFamily="50" charset="-128"/>
                <a:ea typeface="メイリオ" panose="020B0604030504040204" pitchFamily="50" charset="-128"/>
              </a:rPr>
              <a:t>シミュレーション</a:t>
            </a:r>
          </a:p>
        </p:txBody>
      </p:sp>
      <p:sp>
        <p:nvSpPr>
          <p:cNvPr id="49" name="テキスト ボックス 48"/>
          <p:cNvSpPr txBox="1"/>
          <p:nvPr/>
        </p:nvSpPr>
        <p:spPr>
          <a:xfrm>
            <a:off x="88003" y="6019459"/>
            <a:ext cx="4418734" cy="707886"/>
          </a:xfrm>
          <a:prstGeom prst="rect">
            <a:avLst/>
          </a:prstGeom>
          <a:noFill/>
          <a:ln w="28575">
            <a:solidFill>
              <a:schemeClr val="tx1"/>
            </a:solidFill>
          </a:ln>
        </p:spPr>
        <p:txBody>
          <a:bodyPr wrap="square" rtlCol="0">
            <a:spAutoFit/>
          </a:bodyPr>
          <a:lstStyle/>
          <a:p>
            <a:pPr algn="ctr"/>
            <a:r>
              <a:rPr lang="ja-JP" altLang="en-US" sz="2000" b="1" dirty="0">
                <a:latin typeface="メイリオ" panose="020B0604030504040204" pitchFamily="50" charset="-128"/>
                <a:ea typeface="メイリオ" panose="020B0604030504040204" pitchFamily="50" charset="-128"/>
              </a:rPr>
              <a:t>シミュレーションによる材料探索</a:t>
            </a:r>
            <a:endParaRPr lang="en-US" altLang="ja-JP" sz="2000" b="1" dirty="0">
              <a:latin typeface="メイリオ" panose="020B0604030504040204" pitchFamily="50" charset="-128"/>
              <a:ea typeface="メイリオ" panose="020B0604030504040204" pitchFamily="50" charset="-128"/>
            </a:endParaRPr>
          </a:p>
          <a:p>
            <a:pPr algn="ctr"/>
            <a:r>
              <a:rPr lang="ja-JP" altLang="en-US" sz="2000" dirty="0">
                <a:latin typeface="メイリオ" panose="020B0604030504040204" pitchFamily="50" charset="-128"/>
                <a:ea typeface="メイリオ" panose="020B0604030504040204" pitchFamily="50" charset="-128"/>
              </a:rPr>
              <a:t>や化学反応は大規模化が困難である。</a:t>
            </a:r>
            <a:endParaRPr lang="ja-JP" altLang="en-US" sz="2000" b="1" dirty="0">
              <a:latin typeface="メイリオ" panose="020B0604030504040204" pitchFamily="50" charset="-128"/>
              <a:ea typeface="メイリオ" panose="020B0604030504040204" pitchFamily="50" charset="-128"/>
            </a:endParaRPr>
          </a:p>
        </p:txBody>
      </p:sp>
      <p:sp>
        <p:nvSpPr>
          <p:cNvPr id="46" name="テキスト ボックス 45"/>
          <p:cNvSpPr txBox="1"/>
          <p:nvPr/>
        </p:nvSpPr>
        <p:spPr>
          <a:xfrm>
            <a:off x="4885242" y="1281516"/>
            <a:ext cx="3922776" cy="461665"/>
          </a:xfrm>
          <a:prstGeom prst="rect">
            <a:avLst/>
          </a:prstGeom>
          <a:noFill/>
        </p:spPr>
        <p:txBody>
          <a:bodyPr wrap="square" rtlCol="0">
            <a:spAutoFit/>
          </a:bodyPr>
          <a:lstStyle/>
          <a:p>
            <a:pPr algn="ctr"/>
            <a:r>
              <a:rPr lang="ja-JP" altLang="en-US" sz="2400" b="1" dirty="0">
                <a:solidFill>
                  <a:schemeClr val="bg1"/>
                </a:solidFill>
                <a:effectLst>
                  <a:glow rad="228600">
                    <a:srgbClr val="0070C0">
                      <a:alpha val="40000"/>
                    </a:srgbClr>
                  </a:glow>
                </a:effectLst>
                <a:latin typeface="メイリオ" panose="020B0604030504040204" pitchFamily="50" charset="-128"/>
                <a:ea typeface="メイリオ" panose="020B0604030504040204" pitchFamily="50" charset="-128"/>
              </a:rPr>
              <a:t>深層学習による物性値予測</a:t>
            </a:r>
          </a:p>
        </p:txBody>
      </p:sp>
      <p:sp>
        <p:nvSpPr>
          <p:cNvPr id="12" name="テキスト ボックス 11"/>
          <p:cNvSpPr txBox="1"/>
          <p:nvPr/>
        </p:nvSpPr>
        <p:spPr>
          <a:xfrm>
            <a:off x="4637264" y="6019458"/>
            <a:ext cx="4418734" cy="707886"/>
          </a:xfrm>
          <a:prstGeom prst="rect">
            <a:avLst/>
          </a:prstGeom>
          <a:noFill/>
          <a:ln w="28575">
            <a:solidFill>
              <a:schemeClr val="bg1"/>
            </a:solidFill>
          </a:ln>
        </p:spPr>
        <p:txBody>
          <a:bodyPr wrap="square" rtlCol="0">
            <a:spAutoFit/>
          </a:bodyPr>
          <a:lstStyle/>
          <a:p>
            <a:pPr algn="ctr"/>
            <a:r>
              <a:rPr lang="ja-JP" altLang="en-US" sz="2000" b="1" dirty="0">
                <a:solidFill>
                  <a:schemeClr val="bg1"/>
                </a:solidFill>
                <a:latin typeface="メイリオ" panose="020B0604030504040204" pitchFamily="50" charset="-128"/>
                <a:ea typeface="メイリオ" panose="020B0604030504040204" pitchFamily="50" charset="-128"/>
              </a:rPr>
              <a:t>深層学習により大規模な分子系の物性値を予測するモデルを構築する。</a:t>
            </a:r>
          </a:p>
        </p:txBody>
      </p:sp>
      <p:pic>
        <p:nvPicPr>
          <p:cNvPr id="18" name="図 17">
            <a:extLst>
              <a:ext uri="{FF2B5EF4-FFF2-40B4-BE49-F238E27FC236}">
                <a16:creationId xmlns:a16="http://schemas.microsoft.com/office/drawing/2014/main" id="{55D398F1-DFEB-4C90-8B3D-E188C022F6C4}"/>
              </a:ext>
            </a:extLst>
          </p:cNvPr>
          <p:cNvPicPr>
            <a:picLocks noChangeAspect="1"/>
          </p:cNvPicPr>
          <p:nvPr/>
        </p:nvPicPr>
        <p:blipFill>
          <a:blip r:embed="rId4"/>
          <a:stretch>
            <a:fillRect/>
          </a:stretch>
        </p:blipFill>
        <p:spPr>
          <a:xfrm>
            <a:off x="478729" y="2042695"/>
            <a:ext cx="1182624" cy="2107692"/>
          </a:xfrm>
          <a:prstGeom prst="rect">
            <a:avLst/>
          </a:prstGeom>
        </p:spPr>
      </p:pic>
      <p:pic>
        <p:nvPicPr>
          <p:cNvPr id="19" name="図 18">
            <a:extLst>
              <a:ext uri="{FF2B5EF4-FFF2-40B4-BE49-F238E27FC236}">
                <a16:creationId xmlns:a16="http://schemas.microsoft.com/office/drawing/2014/main" id="{5A242B5D-F0E6-4CB1-8853-961549466D58}"/>
              </a:ext>
            </a:extLst>
          </p:cNvPr>
          <p:cNvPicPr>
            <a:picLocks noChangeAspect="1"/>
          </p:cNvPicPr>
          <p:nvPr/>
        </p:nvPicPr>
        <p:blipFill>
          <a:blip r:embed="rId5"/>
          <a:stretch>
            <a:fillRect/>
          </a:stretch>
        </p:blipFill>
        <p:spPr>
          <a:xfrm>
            <a:off x="2184072" y="2099346"/>
            <a:ext cx="1906524" cy="1478280"/>
          </a:xfrm>
          <a:prstGeom prst="rect">
            <a:avLst/>
          </a:prstGeom>
        </p:spPr>
      </p:pic>
      <p:pic>
        <p:nvPicPr>
          <p:cNvPr id="4" name="図 3">
            <a:extLst>
              <a:ext uri="{FF2B5EF4-FFF2-40B4-BE49-F238E27FC236}">
                <a16:creationId xmlns:a16="http://schemas.microsoft.com/office/drawing/2014/main" id="{BDA950A6-AC91-4E59-8ABF-F6EA2ECCA9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6084" y="3466114"/>
            <a:ext cx="3533429" cy="2656122"/>
          </a:xfrm>
          <a:prstGeom prst="rect">
            <a:avLst/>
          </a:prstGeom>
        </p:spPr>
      </p:pic>
      <p:sp>
        <p:nvSpPr>
          <p:cNvPr id="24" name="正方形/長方形 23">
            <a:extLst>
              <a:ext uri="{FF2B5EF4-FFF2-40B4-BE49-F238E27FC236}">
                <a16:creationId xmlns:a16="http://schemas.microsoft.com/office/drawing/2014/main" id="{2EF5F52F-54C2-4A14-9B1D-839A06A5905D}"/>
              </a:ext>
            </a:extLst>
          </p:cNvPr>
          <p:cNvSpPr/>
          <p:nvPr/>
        </p:nvSpPr>
        <p:spPr bwMode="auto">
          <a:xfrm>
            <a:off x="7630067" y="3490107"/>
            <a:ext cx="1158843" cy="646663"/>
          </a:xfrm>
          <a:prstGeom prst="rect">
            <a:avLst/>
          </a:prstGeom>
          <a:noFill/>
          <a:ln>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en-US" altLang="ja-JP" sz="2000" dirty="0">
                <a:solidFill>
                  <a:schemeClr val="bg1">
                    <a:lumMod val="85000"/>
                  </a:schemeClr>
                </a:solidFill>
                <a:latin typeface="+mn-ea"/>
                <a:ea typeface="+mn-ea"/>
              </a:rPr>
              <a:t>MD</a:t>
            </a:r>
            <a:r>
              <a:rPr kumimoji="1" lang="ja-JP" altLang="en-US" sz="2000" dirty="0">
                <a:solidFill>
                  <a:schemeClr val="bg1">
                    <a:lumMod val="85000"/>
                  </a:schemeClr>
                </a:solidFill>
                <a:latin typeface="+mn-ea"/>
                <a:ea typeface="+mn-ea"/>
              </a:rPr>
              <a:t>計算</a:t>
            </a:r>
          </a:p>
        </p:txBody>
      </p:sp>
      <p:sp>
        <p:nvSpPr>
          <p:cNvPr id="26" name="テキスト ボックス 25">
            <a:extLst>
              <a:ext uri="{FF2B5EF4-FFF2-40B4-BE49-F238E27FC236}">
                <a16:creationId xmlns:a16="http://schemas.microsoft.com/office/drawing/2014/main" id="{8F17A8F9-8855-4AA7-8B3D-16EDA9C1B819}"/>
              </a:ext>
            </a:extLst>
          </p:cNvPr>
          <p:cNvSpPr txBox="1"/>
          <p:nvPr/>
        </p:nvSpPr>
        <p:spPr>
          <a:xfrm>
            <a:off x="7630066" y="2019389"/>
            <a:ext cx="1290540" cy="369332"/>
          </a:xfrm>
          <a:prstGeom prst="rect">
            <a:avLst/>
          </a:prstGeom>
          <a:noFill/>
        </p:spPr>
        <p:txBody>
          <a:bodyPr wrap="square" rtlCol="0">
            <a:spAutoFit/>
          </a:bodyPr>
          <a:lstStyle/>
          <a:p>
            <a:r>
              <a:rPr kumimoji="1" lang="ja-JP" altLang="en-US" sz="1800" dirty="0">
                <a:solidFill>
                  <a:schemeClr val="bg1">
                    <a:lumMod val="85000"/>
                  </a:schemeClr>
                </a:solidFill>
              </a:rPr>
              <a:t>原子座標</a:t>
            </a:r>
          </a:p>
        </p:txBody>
      </p:sp>
      <p:pic>
        <p:nvPicPr>
          <p:cNvPr id="27" name="図 26">
            <a:extLst>
              <a:ext uri="{FF2B5EF4-FFF2-40B4-BE49-F238E27FC236}">
                <a16:creationId xmlns:a16="http://schemas.microsoft.com/office/drawing/2014/main" id="{3EC5B968-82E8-4A04-8D7F-29694C00B6B1}"/>
              </a:ext>
            </a:extLst>
          </p:cNvPr>
          <p:cNvPicPr>
            <a:picLocks noChangeAspect="1"/>
          </p:cNvPicPr>
          <p:nvPr/>
        </p:nvPicPr>
        <p:blipFill>
          <a:blip r:embed="rId7">
            <a:lum bright="70000" contrast="-70000"/>
          </a:blip>
          <a:stretch>
            <a:fillRect/>
          </a:stretch>
        </p:blipFill>
        <p:spPr>
          <a:xfrm rot="16200000">
            <a:off x="7907514" y="2310725"/>
            <a:ext cx="603948" cy="840588"/>
          </a:xfrm>
          <a:prstGeom prst="rect">
            <a:avLst/>
          </a:prstGeom>
        </p:spPr>
      </p:pic>
      <p:cxnSp>
        <p:nvCxnSpPr>
          <p:cNvPr id="28" name="直線矢印コネクタ 27">
            <a:extLst>
              <a:ext uri="{FF2B5EF4-FFF2-40B4-BE49-F238E27FC236}">
                <a16:creationId xmlns:a16="http://schemas.microsoft.com/office/drawing/2014/main" id="{3845F983-0A50-4997-B45F-73D1AC1B3BE3}"/>
              </a:ext>
            </a:extLst>
          </p:cNvPr>
          <p:cNvCxnSpPr>
            <a:stCxn id="27" idx="1"/>
            <a:endCxn id="24" idx="0"/>
          </p:cNvCxnSpPr>
          <p:nvPr/>
        </p:nvCxnSpPr>
        <p:spPr bwMode="auto">
          <a:xfrm>
            <a:off x="8209488" y="3032993"/>
            <a:ext cx="1" cy="457114"/>
          </a:xfrm>
          <a:prstGeom prst="straightConnector1">
            <a:avLst/>
          </a:prstGeom>
          <a:solidFill>
            <a:schemeClr val="accent1"/>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正方形/長方形 28">
            <a:extLst>
              <a:ext uri="{FF2B5EF4-FFF2-40B4-BE49-F238E27FC236}">
                <a16:creationId xmlns:a16="http://schemas.microsoft.com/office/drawing/2014/main" id="{95FCCB12-BC6E-4263-95BD-C51C06DE1B56}"/>
              </a:ext>
            </a:extLst>
          </p:cNvPr>
          <p:cNvSpPr/>
          <p:nvPr/>
        </p:nvSpPr>
        <p:spPr bwMode="auto">
          <a:xfrm>
            <a:off x="7630066" y="4774180"/>
            <a:ext cx="1158843" cy="646663"/>
          </a:xfrm>
          <a:prstGeom prst="rect">
            <a:avLst/>
          </a:prstGeom>
          <a:noFill/>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r>
              <a:rPr kumimoji="1" lang="ja-JP" altLang="en-US" sz="2000" dirty="0">
                <a:solidFill>
                  <a:schemeClr val="bg1">
                    <a:lumMod val="85000"/>
                  </a:schemeClr>
                </a:solidFill>
                <a:latin typeface="+mn-ea"/>
                <a:ea typeface="+mn-ea"/>
              </a:rPr>
              <a:t>物性値</a:t>
            </a:r>
          </a:p>
        </p:txBody>
      </p:sp>
      <p:cxnSp>
        <p:nvCxnSpPr>
          <p:cNvPr id="30" name="直線矢印コネクタ 29">
            <a:extLst>
              <a:ext uri="{FF2B5EF4-FFF2-40B4-BE49-F238E27FC236}">
                <a16:creationId xmlns:a16="http://schemas.microsoft.com/office/drawing/2014/main" id="{F6019D50-AF88-4E96-B2BD-A46703B7232B}"/>
              </a:ext>
            </a:extLst>
          </p:cNvPr>
          <p:cNvCxnSpPr>
            <a:cxnSpLocks/>
            <a:stCxn id="24" idx="2"/>
            <a:endCxn id="29" idx="0"/>
          </p:cNvCxnSpPr>
          <p:nvPr/>
        </p:nvCxnSpPr>
        <p:spPr bwMode="auto">
          <a:xfrm flipH="1">
            <a:off x="8209488" y="4136770"/>
            <a:ext cx="1" cy="637410"/>
          </a:xfrm>
          <a:prstGeom prst="straightConnector1">
            <a:avLst/>
          </a:prstGeom>
          <a:solidFill>
            <a:schemeClr val="accent1"/>
          </a:solidFill>
          <a:ln w="28575" cap="flat" cmpd="sng" algn="ctr">
            <a:solidFill>
              <a:schemeClr val="bg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5" name="図 4">
            <a:extLst>
              <a:ext uri="{FF2B5EF4-FFF2-40B4-BE49-F238E27FC236}">
                <a16:creationId xmlns:a16="http://schemas.microsoft.com/office/drawing/2014/main" id="{9383AC5B-DC24-4906-B8E9-E58E871A5A5E}"/>
              </a:ext>
            </a:extLst>
          </p:cNvPr>
          <p:cNvPicPr>
            <a:picLocks noChangeAspect="1"/>
          </p:cNvPicPr>
          <p:nvPr/>
        </p:nvPicPr>
        <p:blipFill>
          <a:blip r:embed="rId8">
            <a:lum bright="70000" contrast="-70000"/>
          </a:blip>
          <a:stretch>
            <a:fillRect/>
          </a:stretch>
        </p:blipFill>
        <p:spPr>
          <a:xfrm>
            <a:off x="5006701" y="1919935"/>
            <a:ext cx="2362200" cy="3953256"/>
          </a:xfrm>
          <a:prstGeom prst="rect">
            <a:avLst/>
          </a:prstGeom>
        </p:spPr>
      </p:pic>
      <p:sp>
        <p:nvSpPr>
          <p:cNvPr id="74" name="正方形/長方形 73">
            <a:extLst>
              <a:ext uri="{FF2B5EF4-FFF2-40B4-BE49-F238E27FC236}">
                <a16:creationId xmlns:a16="http://schemas.microsoft.com/office/drawing/2014/main" id="{15BAC1EE-3C10-457E-A227-816481808A9B}"/>
              </a:ext>
            </a:extLst>
          </p:cNvPr>
          <p:cNvSpPr/>
          <p:nvPr/>
        </p:nvSpPr>
        <p:spPr bwMode="auto">
          <a:xfrm>
            <a:off x="5007274" y="2064591"/>
            <a:ext cx="1951165" cy="3489894"/>
          </a:xfrm>
          <a:prstGeom prst="rect">
            <a:avLst/>
          </a:prstGeom>
          <a:noFill/>
          <a:ln w="57150">
            <a:solidFill>
              <a:schemeClr val="bg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ja-JP" altLang="en-US" sz="2000" dirty="0">
              <a:solidFill>
                <a:schemeClr val="bg1">
                  <a:lumMod val="85000"/>
                </a:schemeClr>
              </a:solidFill>
              <a:latin typeface="+mn-ea"/>
              <a:ea typeface="+mn-ea"/>
            </a:endParaRPr>
          </a:p>
        </p:txBody>
      </p:sp>
      <p:sp>
        <p:nvSpPr>
          <p:cNvPr id="11" name="台形 10">
            <a:extLst>
              <a:ext uri="{FF2B5EF4-FFF2-40B4-BE49-F238E27FC236}">
                <a16:creationId xmlns:a16="http://schemas.microsoft.com/office/drawing/2014/main" id="{E00CEB09-8B4F-4D82-AD36-4B269FDE1DF8}"/>
              </a:ext>
            </a:extLst>
          </p:cNvPr>
          <p:cNvSpPr/>
          <p:nvPr/>
        </p:nvSpPr>
        <p:spPr>
          <a:xfrm rot="5400000">
            <a:off x="5869920" y="3663436"/>
            <a:ext cx="2857154" cy="329699"/>
          </a:xfrm>
          <a:prstGeom prst="trapezoid">
            <a:avLst>
              <a:gd name="adj" fmla="val 327382"/>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969067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光">
            <a:extLst>
              <a:ext uri="{FF2B5EF4-FFF2-40B4-BE49-F238E27FC236}">
                <a16:creationId xmlns:a16="http://schemas.microsoft.com/office/drawing/2014/main" id="{D9F8F7A7-7CBF-4094-835C-6E0EAB620F29}"/>
              </a:ext>
            </a:extLst>
          </p:cNvPr>
          <p:cNvPicPr>
            <a:picLocks noChangeArrowheads="1"/>
          </p:cNvPicPr>
          <p:nvPr/>
        </p:nvPicPr>
        <p:blipFill rotWithShape="1">
          <a:blip r:embed="rId3">
            <a:extLst>
              <a:ext uri="{BEBA8EAE-BF5A-486C-A8C5-ECC9F3942E4B}">
                <a14:imgProps xmlns:a14="http://schemas.microsoft.com/office/drawing/2010/main">
                  <a14:imgLayer r:embed="rId4">
                    <a14:imgEffect>
                      <a14:saturation sat="25000"/>
                    </a14:imgEffect>
                  </a14:imgLayer>
                </a14:imgProps>
              </a:ext>
              <a:ext uri="{28A0092B-C50C-407E-A947-70E740481C1C}">
                <a14:useLocalDpi xmlns:a14="http://schemas.microsoft.com/office/drawing/2010/main" val="0"/>
              </a:ext>
            </a:extLst>
          </a:blip>
          <a:srcRect b="22448"/>
          <a:stretch/>
        </p:blipFill>
        <p:spPr bwMode="auto">
          <a:xfrm>
            <a:off x="-1" y="912321"/>
            <a:ext cx="4590000" cy="2376000"/>
          </a:xfrm>
          <a:prstGeom prst="rect">
            <a:avLst/>
          </a:prstGeom>
          <a:noFill/>
          <a:ln>
            <a:noFill/>
          </a:ln>
          <a:effectLst>
            <a:softEdge rad="101600"/>
          </a:effectLst>
          <a:extLst>
            <a:ext uri="{909E8E84-426E-40DD-AFC4-6F175D3DCCD1}">
              <a14:hiddenFill xmlns:a14="http://schemas.microsoft.com/office/drawing/2010/main">
                <a:solidFill>
                  <a:srgbClr val="FFFFFF"/>
                </a:solidFill>
              </a14:hiddenFill>
            </a:ext>
          </a:extLst>
        </p:spPr>
      </p:pic>
      <p:pic>
        <p:nvPicPr>
          <p:cNvPr id="4098" name="Picture 2" descr="https://livedoor.blogimg.jp/ctkkn4911128-6th/imgs/3/9/39ab3e69.jpg">
            <a:extLst>
              <a:ext uri="{FF2B5EF4-FFF2-40B4-BE49-F238E27FC236}">
                <a16:creationId xmlns:a16="http://schemas.microsoft.com/office/drawing/2014/main" id="{B5FF32BC-EB0E-4290-947A-6A5A2BF406E1}"/>
              </a:ext>
            </a:extLst>
          </p:cNvPr>
          <p:cNvPicPr>
            <a:picLocks noChangeArrowheads="1"/>
          </p:cNvPicPr>
          <p:nvPr/>
        </p:nvPicPr>
        <p:blipFill>
          <a:blip r:embed="rId5">
            <a:extLst>
              <a:ext uri="{BEBA8EAE-BF5A-486C-A8C5-ECC9F3942E4B}">
                <a14:imgProps xmlns:a14="http://schemas.microsoft.com/office/drawing/2010/main">
                  <a14:imgLayer r:embed="rId6">
                    <a14:imgEffect>
                      <a14:saturation sat="80000"/>
                    </a14:imgEffect>
                  </a14:imgLayer>
                </a14:imgProps>
              </a:ext>
              <a:ext uri="{28A0092B-C50C-407E-A947-70E740481C1C}">
                <a14:useLocalDpi xmlns:a14="http://schemas.microsoft.com/office/drawing/2010/main" val="0"/>
              </a:ext>
            </a:extLst>
          </a:blip>
          <a:srcRect/>
          <a:stretch>
            <a:fillRect/>
          </a:stretch>
        </p:blipFill>
        <p:spPr bwMode="auto">
          <a:xfrm flipH="1">
            <a:off x="-1" y="3246832"/>
            <a:ext cx="4590000" cy="2376000"/>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pic>
        <p:nvPicPr>
          <p:cNvPr id="1026" name="Picture 2" descr="「センサネットワーク」の画像検索結果"/>
          <p:cNvPicPr>
            <a:picLocks noChangeAspect="1" noChangeArrowheads="1"/>
          </p:cNvPicPr>
          <p:nvPr/>
        </p:nvPicPr>
        <p:blipFill rotWithShape="1">
          <a:blip r:embed="rId7">
            <a:extLst>
              <a:ext uri="{28A0092B-C50C-407E-A947-70E740481C1C}">
                <a14:useLocalDpi xmlns:a14="http://schemas.microsoft.com/office/drawing/2010/main" val="0"/>
              </a:ext>
            </a:extLst>
          </a:blip>
          <a:srcRect r="11337"/>
          <a:stretch/>
        </p:blipFill>
        <p:spPr bwMode="auto">
          <a:xfrm>
            <a:off x="4553999" y="3246832"/>
            <a:ext cx="4590000" cy="2376000"/>
          </a:xfrm>
          <a:prstGeom prst="rect">
            <a:avLst/>
          </a:prstGeom>
          <a:ln>
            <a:noFill/>
          </a:ln>
          <a:effectLst>
            <a:softEdge rad="101600"/>
          </a:effectLst>
          <a:extLst>
            <a:ext uri="{909E8E84-426E-40DD-AFC4-6F175D3DCCD1}">
              <a14:hiddenFill xmlns:a14="http://schemas.microsoft.com/office/drawing/2010/main">
                <a:solidFill>
                  <a:srgbClr val="FFFFFF"/>
                </a:solidFill>
              </a14:hiddenFill>
            </a:ext>
          </a:extLst>
        </p:spPr>
      </p:pic>
      <p:pic>
        <p:nvPicPr>
          <p:cNvPr id="14" name="図 13"/>
          <p:cNvPicPr>
            <a:picLocks/>
          </p:cNvPicPr>
          <p:nvPr/>
        </p:nvPicPr>
        <p:blipFill rotWithShape="1">
          <a:blip r:embed="rId8"/>
          <a:srcRect t="2" r="678" b="1240"/>
          <a:stretch/>
        </p:blipFill>
        <p:spPr>
          <a:xfrm>
            <a:off x="4554642" y="911664"/>
            <a:ext cx="4589357" cy="2376000"/>
          </a:xfrm>
          <a:prstGeom prst="rect">
            <a:avLst/>
          </a:prstGeom>
          <a:ln>
            <a:noFill/>
          </a:ln>
          <a:effectLst>
            <a:softEdge rad="101600"/>
          </a:effectLst>
        </p:spPr>
      </p:pic>
      <p:sp>
        <p:nvSpPr>
          <p:cNvPr id="2" name="タイトル 1"/>
          <p:cNvSpPr>
            <a:spLocks noGrp="1"/>
          </p:cNvSpPr>
          <p:nvPr>
            <p:ph type="title"/>
          </p:nvPr>
        </p:nvSpPr>
        <p:spPr>
          <a:xfrm>
            <a:off x="1" y="0"/>
            <a:ext cx="9143999" cy="885371"/>
          </a:xfrm>
        </p:spPr>
        <p:txBody>
          <a:bodyPr>
            <a:noAutofit/>
          </a:bodyPr>
          <a:lstStyle/>
          <a:p>
            <a:pPr algn="ctr"/>
            <a:r>
              <a:rPr lang="ja-JP" altLang="en-US" sz="3200" dirty="0">
                <a:solidFill>
                  <a:prstClr val="black"/>
                </a:solidFill>
              </a:rPr>
              <a:t>②</a:t>
            </a:r>
            <a:r>
              <a:rPr lang="ja-JP" altLang="en-US" sz="3200" dirty="0"/>
              <a:t>浴室事故防止に向けた非接触モニタリング技術</a:t>
            </a:r>
            <a:endParaRPr kumimoji="1" lang="ja-JP" altLang="en-US" sz="3200" dirty="0"/>
          </a:p>
        </p:txBody>
      </p:sp>
      <p:sp>
        <p:nvSpPr>
          <p:cNvPr id="13" name="正方形/長方形 12"/>
          <p:cNvSpPr/>
          <p:nvPr/>
        </p:nvSpPr>
        <p:spPr>
          <a:xfrm>
            <a:off x="0" y="6010702"/>
            <a:ext cx="9143999" cy="830997"/>
          </a:xfrm>
          <a:prstGeom prst="rect">
            <a:avLst/>
          </a:prstGeom>
          <a:noFill/>
          <a:ln w="28575">
            <a:solidFill>
              <a:srgbClr val="FF6600"/>
            </a:solidFill>
          </a:ln>
        </p:spPr>
        <p:style>
          <a:lnRef idx="1">
            <a:schemeClr val="accent6"/>
          </a:lnRef>
          <a:fillRef idx="2">
            <a:schemeClr val="accent6"/>
          </a:fillRef>
          <a:effectRef idx="1">
            <a:schemeClr val="accent6"/>
          </a:effectRef>
          <a:fontRef idx="minor">
            <a:schemeClr val="dk1"/>
          </a:fontRef>
        </p:style>
        <p:txBody>
          <a:bodyPr wrap="square">
            <a:spAutoFit/>
          </a:bodyPr>
          <a:lstStyle/>
          <a:p>
            <a:r>
              <a:rPr lang="ja-JP" altLang="en-US" sz="2400" dirty="0">
                <a:solidFill>
                  <a:srgbClr val="002060"/>
                </a:solidFill>
                <a:latin typeface="メイリオ" panose="020B0604030504040204" pitchFamily="50" charset="-128"/>
                <a:ea typeface="メイリオ" panose="020B0604030504040204" pitchFamily="50" charset="-128"/>
              </a:rPr>
              <a:t>浴室内の環境とバイタル情報をプライバシーを侵害せず計測・解析可能な新たなモニタリング技術を実現する。</a:t>
            </a:r>
          </a:p>
        </p:txBody>
      </p:sp>
      <p:sp>
        <p:nvSpPr>
          <p:cNvPr id="11" name="楕円 10"/>
          <p:cNvSpPr/>
          <p:nvPr/>
        </p:nvSpPr>
        <p:spPr>
          <a:xfrm>
            <a:off x="3167205" y="2237046"/>
            <a:ext cx="2772946" cy="2207165"/>
          </a:xfrm>
          <a:prstGeom prst="ellipse">
            <a:avLst/>
          </a:prstGeom>
          <a:solidFill>
            <a:schemeClr val="accent2">
              <a:lumMod val="60000"/>
              <a:lumOff val="40000"/>
              <a:alpha val="80000"/>
            </a:schemeClr>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kumimoji="1" lang="ja-JP" altLang="en-US">
              <a:latin typeface="メイリオ" panose="020B0604030504040204" pitchFamily="50" charset="-128"/>
              <a:ea typeface="メイリオ" panose="020B0604030504040204" pitchFamily="50" charset="-128"/>
            </a:endParaRPr>
          </a:p>
        </p:txBody>
      </p:sp>
      <p:sp>
        <p:nvSpPr>
          <p:cNvPr id="9" name="テキスト ボックス 8"/>
          <p:cNvSpPr txBox="1"/>
          <p:nvPr/>
        </p:nvSpPr>
        <p:spPr>
          <a:xfrm>
            <a:off x="3538016" y="2572626"/>
            <a:ext cx="2031325" cy="1754326"/>
          </a:xfrm>
          <a:prstGeom prst="rect">
            <a:avLst/>
          </a:prstGeom>
          <a:noFill/>
        </p:spPr>
        <p:txBody>
          <a:bodyPr wrap="none" rtlCol="0" anchor="ctr">
            <a:spAutoFit/>
          </a:bodyPr>
          <a:lstStyle/>
          <a:p>
            <a:pPr algn="ctr"/>
            <a:r>
              <a:rPr kumimoji="1" lang="ja-JP" altLang="en-US"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事故防止</a:t>
            </a:r>
            <a:endParaRPr kumimoji="1" lang="en-US" altLang="ja-JP"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lang="ja-JP" altLang="en-US" sz="3600"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早期発見</a:t>
            </a:r>
            <a:endParaRPr kumimoji="1" lang="en-US" altLang="ja-JP"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endParaRPr>
          </a:p>
          <a:p>
            <a:pPr algn="ctr"/>
            <a:r>
              <a:rPr kumimoji="1" lang="ja-JP" altLang="en-US" sz="3600" b="1" dirty="0">
                <a:effectLst>
                  <a:outerShdw blurRad="38100" dist="38100" dir="2700000" algn="tl">
                    <a:srgbClr val="000000">
                      <a:alpha val="43137"/>
                    </a:srgbClr>
                  </a:outerShdw>
                </a:effectLst>
                <a:latin typeface="メイリオ" panose="020B0604030504040204" pitchFamily="50" charset="-128"/>
                <a:ea typeface="メイリオ" panose="020B0604030504040204" pitchFamily="50" charset="-128"/>
              </a:rPr>
              <a:t>技術</a:t>
            </a:r>
          </a:p>
        </p:txBody>
      </p:sp>
      <p:grpSp>
        <p:nvGrpSpPr>
          <p:cNvPr id="21" name="グループ化 20"/>
          <p:cNvGrpSpPr/>
          <p:nvPr/>
        </p:nvGrpSpPr>
        <p:grpSpPr>
          <a:xfrm>
            <a:off x="128382" y="1027896"/>
            <a:ext cx="8887236" cy="4478705"/>
            <a:chOff x="76200" y="1058862"/>
            <a:chExt cx="8887236" cy="4478705"/>
          </a:xfrm>
        </p:grpSpPr>
        <p:sp>
          <p:nvSpPr>
            <p:cNvPr id="5" name="正方形/長方形 4"/>
            <p:cNvSpPr/>
            <p:nvPr/>
          </p:nvSpPr>
          <p:spPr>
            <a:xfrm>
              <a:off x="76200" y="4706570"/>
              <a:ext cx="3877985" cy="830997"/>
            </a:xfrm>
            <a:prstGeom prst="rect">
              <a:avLst/>
            </a:prstGeom>
          </p:spPr>
          <p:txBody>
            <a:bodyPr wrap="none">
              <a:spAutoFit/>
            </a:bodyPr>
            <a:lstStyle/>
            <a:p>
              <a:pPr fontAlgn="base">
                <a:spcBef>
                  <a:spcPct val="0"/>
                </a:spcBef>
                <a:spcAft>
                  <a:spcPct val="0"/>
                </a:spcAft>
              </a:pPr>
              <a:endParaRPr lang="en-US" altLang="ja-JP"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endParaRPr>
            </a:p>
            <a:p>
              <a:pP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水中超音波センシング技術</a:t>
              </a:r>
            </a:p>
          </p:txBody>
        </p:sp>
        <p:sp>
          <p:nvSpPr>
            <p:cNvPr id="7" name="正方形/長方形 6"/>
            <p:cNvSpPr/>
            <p:nvPr/>
          </p:nvSpPr>
          <p:spPr>
            <a:xfrm>
              <a:off x="76200" y="1058862"/>
              <a:ext cx="4185761" cy="830997"/>
            </a:xfrm>
            <a:prstGeom prst="rect">
              <a:avLst/>
            </a:prstGeom>
          </p:spPr>
          <p:txBody>
            <a:bodyPr wrap="none">
              <a:spAutoFit/>
            </a:bodyPr>
            <a:lstStyle/>
            <a:p>
              <a:pP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プライバシーに配慮した</a:t>
              </a:r>
              <a:endParaRPr lang="en-US" altLang="ja-JP"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endParaRPr>
            </a:p>
            <a:p>
              <a:pPr fontAlgn="base">
                <a:spcBef>
                  <a:spcPct val="0"/>
                </a:spcBef>
                <a:spcAft>
                  <a:spcPct val="0"/>
                </a:spcAft>
              </a:pPr>
              <a:r>
                <a:rPr lang="ja-JP" altLang="en-US" sz="2400"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浴室内行動</a:t>
              </a: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モニタリング技術</a:t>
              </a:r>
            </a:p>
          </p:txBody>
        </p:sp>
        <p:sp>
          <p:nvSpPr>
            <p:cNvPr id="15" name="正方形/長方形 14"/>
            <p:cNvSpPr/>
            <p:nvPr/>
          </p:nvSpPr>
          <p:spPr>
            <a:xfrm>
              <a:off x="5239897" y="4706570"/>
              <a:ext cx="3723538" cy="830997"/>
            </a:xfrm>
            <a:prstGeom prst="rect">
              <a:avLst/>
            </a:prstGeom>
          </p:spPr>
          <p:txBody>
            <a:bodyPr wrap="square">
              <a:spAutoFit/>
            </a:bodyPr>
            <a:lstStyle/>
            <a:p>
              <a:pPr algn="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ミリ波と超音波による</a:t>
              </a:r>
              <a:endParaRPr lang="en-US" altLang="ja-JP"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endParaRPr>
            </a:p>
            <a:p>
              <a:pPr algn="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マルチモーダル計測技術</a:t>
              </a:r>
            </a:p>
          </p:txBody>
        </p:sp>
        <p:sp>
          <p:nvSpPr>
            <p:cNvPr id="16" name="正方形/長方形 15"/>
            <p:cNvSpPr/>
            <p:nvPr/>
          </p:nvSpPr>
          <p:spPr>
            <a:xfrm>
              <a:off x="5111621" y="1058862"/>
              <a:ext cx="3851815" cy="830997"/>
            </a:xfrm>
            <a:prstGeom prst="rect">
              <a:avLst/>
            </a:prstGeom>
          </p:spPr>
          <p:txBody>
            <a:bodyPr wrap="square">
              <a:spAutoFit/>
            </a:bodyPr>
            <a:lstStyle/>
            <a:p>
              <a:pPr algn="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超音波レーダーによる</a:t>
              </a:r>
              <a:endParaRPr lang="en-US" altLang="ja-JP"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endParaRPr>
            </a:p>
            <a:p>
              <a:pPr algn="r" fontAlgn="base">
                <a:spcBef>
                  <a:spcPct val="0"/>
                </a:spcBef>
                <a:spcAft>
                  <a:spcPct val="0"/>
                </a:spcAft>
              </a:pPr>
              <a:r>
                <a:rPr lang="ja-JP" altLang="en-US" sz="2400" b="1" dirty="0">
                  <a:solidFill>
                    <a:prstClr val="white"/>
                  </a:solidFill>
                  <a:effectLst>
                    <a:glow rad="228600">
                      <a:schemeClr val="accent1">
                        <a:satMod val="175000"/>
                        <a:alpha val="40000"/>
                      </a:schemeClr>
                    </a:glow>
                  </a:effectLst>
                  <a:latin typeface="メイリオ" panose="020B0604030504040204" pitchFamily="50" charset="-128"/>
                  <a:ea typeface="メイリオ" panose="020B0604030504040204" pitchFamily="50" charset="-128"/>
                </a:rPr>
                <a:t>姿勢・位置推定技術</a:t>
              </a:r>
            </a:p>
          </p:txBody>
        </p:sp>
      </p:grpSp>
    </p:spTree>
    <p:extLst>
      <p:ext uri="{BB962C8B-B14F-4D97-AF65-F5344CB8AC3E}">
        <p14:creationId xmlns:p14="http://schemas.microsoft.com/office/powerpoint/2010/main" val="2478407330"/>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1237</Words>
  <Application>Microsoft Office PowerPoint</Application>
  <PresentationFormat>画面に合わせる (4:3)</PresentationFormat>
  <Paragraphs>315</Paragraphs>
  <Slides>24</Slides>
  <Notes>14</Notes>
  <HiddenSlides>0</HiddenSlides>
  <MMClips>0</MMClips>
  <ScaleCrop>false</ScaleCrop>
  <HeadingPairs>
    <vt:vector size="8" baseType="variant">
      <vt:variant>
        <vt:lpstr>使用されているフォント</vt:lpstr>
      </vt:variant>
      <vt:variant>
        <vt:i4>10</vt:i4>
      </vt:variant>
      <vt:variant>
        <vt:lpstr>テーマ</vt:lpstr>
      </vt:variant>
      <vt:variant>
        <vt:i4>5</vt:i4>
      </vt:variant>
      <vt:variant>
        <vt:lpstr>埋め込まれた OLE サーバー</vt:lpstr>
      </vt:variant>
      <vt:variant>
        <vt:i4>1</vt:i4>
      </vt:variant>
      <vt:variant>
        <vt:lpstr>スライド タイトル</vt:lpstr>
      </vt:variant>
      <vt:variant>
        <vt:i4>24</vt:i4>
      </vt:variant>
    </vt:vector>
  </HeadingPairs>
  <TitlesOfParts>
    <vt:vector size="40" baseType="lpstr">
      <vt:lpstr>HG丸ｺﾞｼｯｸM-PRO</vt:lpstr>
      <vt:lpstr>ＭＳ Ｐゴシック</vt:lpstr>
      <vt:lpstr>ＭＳ Ｐ明朝</vt:lpstr>
      <vt:lpstr>メイリオ</vt:lpstr>
      <vt:lpstr>Arial</vt:lpstr>
      <vt:lpstr>Calibri</vt:lpstr>
      <vt:lpstr>Tahoma</vt:lpstr>
      <vt:lpstr>Times New Roman</vt:lpstr>
      <vt:lpstr>Vrinda</vt:lpstr>
      <vt:lpstr>Wingdings</vt:lpstr>
      <vt:lpstr>デザインの設定</vt:lpstr>
      <vt:lpstr>3_デザインの設定</vt:lpstr>
      <vt:lpstr>1_デザインの設定</vt:lpstr>
      <vt:lpstr>2_デザインの設定</vt:lpstr>
      <vt:lpstr>4_デザインの設定</vt:lpstr>
      <vt:lpstr>Acrobat Document</vt:lpstr>
      <vt:lpstr>PowerPoint プレゼンテーション</vt:lpstr>
      <vt:lpstr>研究室メンバー</vt:lpstr>
      <vt:lpstr>みなさんの状態遷移図</vt:lpstr>
      <vt:lpstr>CS28の研究指針</vt:lpstr>
      <vt:lpstr>研究のキーワード</vt:lpstr>
      <vt:lpstr>研究アプローチ</vt:lpstr>
      <vt:lpstr>卒業研究テーマ案 </vt:lpstr>
      <vt:lpstr>①エネルギー問題を解決する材料探索に関する研究</vt:lpstr>
      <vt:lpstr>②浴室事故防止に向けた非接触モニタリング技術</vt:lpstr>
      <vt:lpstr>③空間超音波を用いたバイタルモニタリング技術</vt:lpstr>
      <vt:lpstr>④スポーツテックへの体表面電位と 　重心重量センサの応用</vt:lpstr>
      <vt:lpstr>⑤触覚刺激を用いた血流コントロールの研究</vt:lpstr>
      <vt:lpstr>⑥触覚を刺激しない触覚計測技術の研究</vt:lpstr>
      <vt:lpstr>みなさんの状態遷移図</vt:lpstr>
      <vt:lpstr>大学院進学</vt:lpstr>
      <vt:lpstr>国内学会発表</vt:lpstr>
      <vt:lpstr>国際学会発表</vt:lpstr>
      <vt:lpstr>世界を知る：英語プレゼン</vt:lpstr>
      <vt:lpstr>世界を知る：インターンシップ</vt:lpstr>
      <vt:lpstr>みなさんの状態遷移図</vt:lpstr>
      <vt:lpstr>就職状況</vt:lpstr>
      <vt:lpstr>研究？風景</vt:lpstr>
      <vt:lpstr>イベント</vt:lpstr>
      <vt:lpstr>ようこそCS28へ</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2013-09-12T18:41:05Z</dcterms:created>
  <dcterms:modified xsi:type="dcterms:W3CDTF">2025-03-18T13:08:42Z</dcterms:modified>
</cp:coreProperties>
</file>